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9" r:id="rId4"/>
  </p:sldMasterIdLst>
  <p:notesMasterIdLst>
    <p:notesMasterId r:id="rId24"/>
  </p:notesMasterIdLst>
  <p:sldIdLst>
    <p:sldId id="470" r:id="rId5"/>
    <p:sldId id="471" r:id="rId6"/>
    <p:sldId id="326" r:id="rId7"/>
    <p:sldId id="340" r:id="rId8"/>
    <p:sldId id="343" r:id="rId9"/>
    <p:sldId id="338" r:id="rId10"/>
    <p:sldId id="339" r:id="rId11"/>
    <p:sldId id="472" r:id="rId12"/>
    <p:sldId id="473" r:id="rId13"/>
    <p:sldId id="336" r:id="rId14"/>
    <p:sldId id="268" r:id="rId15"/>
    <p:sldId id="474" r:id="rId16"/>
    <p:sldId id="475" r:id="rId17"/>
    <p:sldId id="476" r:id="rId18"/>
    <p:sldId id="477" r:id="rId19"/>
    <p:sldId id="418" r:id="rId20"/>
    <p:sldId id="478" r:id="rId21"/>
    <p:sldId id="479" r:id="rId22"/>
    <p:sldId id="4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7F9EE9-0CA4-4DCB-A6B4-00DAE73C779A}" type="doc">
      <dgm:prSet loTypeId="urn:microsoft.com/office/officeart/2005/8/layout/arrow4" loCatId="process" qsTypeId="urn:microsoft.com/office/officeart/2005/8/quickstyle/simple2" qsCatId="simple" csTypeId="urn:microsoft.com/office/officeart/2005/8/colors/accent1_2" csCatId="accent1" phldr="1"/>
      <dgm:spPr/>
      <dgm:t>
        <a:bodyPr/>
        <a:lstStyle/>
        <a:p>
          <a:endParaRPr lang="en-US"/>
        </a:p>
      </dgm:t>
    </dgm:pt>
    <dgm:pt modelId="{98248AC8-F568-4237-8DC5-5F4B168BEA86}">
      <dgm:prSet/>
      <dgm:spPr/>
      <dgm:t>
        <a:bodyPr/>
        <a:lstStyle/>
        <a:p>
          <a:r>
            <a:rPr lang="en-US" b="1" cap="none" spc="0">
              <a:ln w="22225">
                <a:solidFill>
                  <a:srgbClr val="497434"/>
                </a:solidFill>
                <a:prstDash val="solid"/>
              </a:ln>
              <a:solidFill>
                <a:srgbClr val="00B050"/>
              </a:solidFill>
              <a:effectLst/>
            </a:rPr>
            <a:t>Consistent, Moderate Growth</a:t>
          </a:r>
        </a:p>
      </dgm:t>
    </dgm:pt>
    <dgm:pt modelId="{B1E8BA29-F53D-4DB7-BD94-1FB1B1CC7F13}" type="parTrans" cxnId="{36BDA8BA-BE82-424E-8E08-CEACE82D2FB7}">
      <dgm:prSet/>
      <dgm:spPr/>
      <dgm:t>
        <a:bodyPr/>
        <a:lstStyle/>
        <a:p>
          <a:endParaRPr lang="en-US"/>
        </a:p>
      </dgm:t>
    </dgm:pt>
    <dgm:pt modelId="{C909D018-3AEF-4816-858A-CFD3FB56B067}" type="sibTrans" cxnId="{36BDA8BA-BE82-424E-8E08-CEACE82D2FB7}">
      <dgm:prSet/>
      <dgm:spPr/>
      <dgm:t>
        <a:bodyPr/>
        <a:lstStyle/>
        <a:p>
          <a:endParaRPr lang="en-US"/>
        </a:p>
      </dgm:t>
    </dgm:pt>
    <dgm:pt modelId="{2B0927BF-C1EA-42E6-B0F3-49AE27F6F3FE}">
      <dgm:prSet/>
      <dgm:spPr/>
      <dgm:t>
        <a:bodyPr/>
        <a:lstStyle/>
        <a:p>
          <a:r>
            <a:rPr lang="en-US" b="1" cap="none" spc="0">
              <a:ln w="22225">
                <a:solidFill>
                  <a:srgbClr val="7D2B37"/>
                </a:solidFill>
                <a:prstDash val="solid"/>
              </a:ln>
              <a:solidFill>
                <a:srgbClr val="D9185C"/>
              </a:solidFill>
              <a:effectLst/>
            </a:rPr>
            <a:t>Decline &amp; Attrition</a:t>
          </a:r>
        </a:p>
      </dgm:t>
    </dgm:pt>
    <dgm:pt modelId="{EBDD04A1-A239-4705-BBB7-096B5DCBD1A8}" type="parTrans" cxnId="{BB889F80-3CF1-4990-84EE-FDA9256F3D8B}">
      <dgm:prSet/>
      <dgm:spPr/>
      <dgm:t>
        <a:bodyPr/>
        <a:lstStyle/>
        <a:p>
          <a:endParaRPr lang="en-US"/>
        </a:p>
      </dgm:t>
    </dgm:pt>
    <dgm:pt modelId="{704338B9-BB43-4EE1-A708-A3491280CD83}" type="sibTrans" cxnId="{BB889F80-3CF1-4990-84EE-FDA9256F3D8B}">
      <dgm:prSet/>
      <dgm:spPr/>
      <dgm:t>
        <a:bodyPr/>
        <a:lstStyle/>
        <a:p>
          <a:endParaRPr lang="en-US"/>
        </a:p>
      </dgm:t>
    </dgm:pt>
    <dgm:pt modelId="{D57D2880-4552-41A5-A160-8C7072608454}" type="pres">
      <dgm:prSet presAssocID="{927F9EE9-0CA4-4DCB-A6B4-00DAE73C779A}" presName="compositeShape" presStyleCnt="0">
        <dgm:presLayoutVars>
          <dgm:chMax val="2"/>
          <dgm:dir/>
          <dgm:resizeHandles val="exact"/>
        </dgm:presLayoutVars>
      </dgm:prSet>
      <dgm:spPr/>
    </dgm:pt>
    <dgm:pt modelId="{9C85FC42-FA13-40C2-BE3B-6142ACFA867E}" type="pres">
      <dgm:prSet presAssocID="{98248AC8-F568-4237-8DC5-5F4B168BEA86}" presName="upArrow" presStyleLbl="node1" presStyleIdx="0" presStyleCnt="2"/>
      <dgm:spPr>
        <a:solidFill>
          <a:srgbClr val="00B050"/>
        </a:solidFill>
      </dgm:spPr>
    </dgm:pt>
    <dgm:pt modelId="{F6BE1715-F21C-4515-8F7D-3CF14B2D31A3}" type="pres">
      <dgm:prSet presAssocID="{98248AC8-F568-4237-8DC5-5F4B168BEA86}" presName="upArrowText" presStyleLbl="revTx" presStyleIdx="0" presStyleCnt="2">
        <dgm:presLayoutVars>
          <dgm:chMax val="0"/>
          <dgm:bulletEnabled val="1"/>
        </dgm:presLayoutVars>
      </dgm:prSet>
      <dgm:spPr/>
    </dgm:pt>
    <dgm:pt modelId="{A12980C1-7AC8-4EB5-B853-4A0DDF73503D}" type="pres">
      <dgm:prSet presAssocID="{2B0927BF-C1EA-42E6-B0F3-49AE27F6F3FE}" presName="downArrow" presStyleLbl="node1" presStyleIdx="1" presStyleCnt="2"/>
      <dgm:spPr>
        <a:solidFill>
          <a:srgbClr val="D9185C"/>
        </a:solidFill>
      </dgm:spPr>
    </dgm:pt>
    <dgm:pt modelId="{C4432476-C7D7-46CB-93BE-A4FD33245639}" type="pres">
      <dgm:prSet presAssocID="{2B0927BF-C1EA-42E6-B0F3-49AE27F6F3FE}" presName="downArrowText" presStyleLbl="revTx" presStyleIdx="1" presStyleCnt="2">
        <dgm:presLayoutVars>
          <dgm:chMax val="0"/>
          <dgm:bulletEnabled val="1"/>
        </dgm:presLayoutVars>
      </dgm:prSet>
      <dgm:spPr/>
    </dgm:pt>
  </dgm:ptLst>
  <dgm:cxnLst>
    <dgm:cxn modelId="{17CFE718-35A9-4F3D-8138-B478D57DFC48}" type="presOf" srcId="{927F9EE9-0CA4-4DCB-A6B4-00DAE73C779A}" destId="{D57D2880-4552-41A5-A160-8C7072608454}" srcOrd="0" destOrd="0" presId="urn:microsoft.com/office/officeart/2005/8/layout/arrow4"/>
    <dgm:cxn modelId="{37706776-5D19-4BF7-A362-A3AFD94434BD}" type="presOf" srcId="{98248AC8-F568-4237-8DC5-5F4B168BEA86}" destId="{F6BE1715-F21C-4515-8F7D-3CF14B2D31A3}" srcOrd="0" destOrd="0" presId="urn:microsoft.com/office/officeart/2005/8/layout/arrow4"/>
    <dgm:cxn modelId="{FB4D9A7B-BB1F-4C04-8255-4AE0BB1A6DCC}" type="presOf" srcId="{2B0927BF-C1EA-42E6-B0F3-49AE27F6F3FE}" destId="{C4432476-C7D7-46CB-93BE-A4FD33245639}" srcOrd="0" destOrd="0" presId="urn:microsoft.com/office/officeart/2005/8/layout/arrow4"/>
    <dgm:cxn modelId="{BB889F80-3CF1-4990-84EE-FDA9256F3D8B}" srcId="{927F9EE9-0CA4-4DCB-A6B4-00DAE73C779A}" destId="{2B0927BF-C1EA-42E6-B0F3-49AE27F6F3FE}" srcOrd="1" destOrd="0" parTransId="{EBDD04A1-A239-4705-BBB7-096B5DCBD1A8}" sibTransId="{704338B9-BB43-4EE1-A708-A3491280CD83}"/>
    <dgm:cxn modelId="{36BDA8BA-BE82-424E-8E08-CEACE82D2FB7}" srcId="{927F9EE9-0CA4-4DCB-A6B4-00DAE73C779A}" destId="{98248AC8-F568-4237-8DC5-5F4B168BEA86}" srcOrd="0" destOrd="0" parTransId="{B1E8BA29-F53D-4DB7-BD94-1FB1B1CC7F13}" sibTransId="{C909D018-3AEF-4816-858A-CFD3FB56B067}"/>
    <dgm:cxn modelId="{BC4EA1D7-200E-4DB4-A346-E4B30B8AFA3C}" type="presParOf" srcId="{D57D2880-4552-41A5-A160-8C7072608454}" destId="{9C85FC42-FA13-40C2-BE3B-6142ACFA867E}" srcOrd="0" destOrd="0" presId="urn:microsoft.com/office/officeart/2005/8/layout/arrow4"/>
    <dgm:cxn modelId="{A1213F2A-330B-4A02-8688-C0C0DFBB7213}" type="presParOf" srcId="{D57D2880-4552-41A5-A160-8C7072608454}" destId="{F6BE1715-F21C-4515-8F7D-3CF14B2D31A3}" srcOrd="1" destOrd="0" presId="urn:microsoft.com/office/officeart/2005/8/layout/arrow4"/>
    <dgm:cxn modelId="{CFB476AC-CB27-4B13-8DC0-1F3826D99569}" type="presParOf" srcId="{D57D2880-4552-41A5-A160-8C7072608454}" destId="{A12980C1-7AC8-4EB5-B853-4A0DDF73503D}" srcOrd="2" destOrd="0" presId="urn:microsoft.com/office/officeart/2005/8/layout/arrow4"/>
    <dgm:cxn modelId="{7EDBD14E-D043-4984-8A7D-0D97D27B08BE}" type="presParOf" srcId="{D57D2880-4552-41A5-A160-8C7072608454}" destId="{C4432476-C7D7-46CB-93BE-A4FD33245639}" srcOrd="3" destOrd="0" presId="urn:microsoft.com/office/officeart/2005/8/layout/arrow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C26E8A-3F36-416F-95F2-7B7D11F7B1CA}" type="doc">
      <dgm:prSet loTypeId="urn:microsoft.com/office/officeart/2005/8/layout/cycle8" loCatId="cycle" qsTypeId="urn:microsoft.com/office/officeart/2005/8/quickstyle/simple1" qsCatId="simple" csTypeId="urn:microsoft.com/office/officeart/2005/8/colors/accent1_3" csCatId="accent1" phldr="1"/>
      <dgm:spPr/>
      <dgm:t>
        <a:bodyPr/>
        <a:lstStyle/>
        <a:p>
          <a:endParaRPr lang="en-US"/>
        </a:p>
      </dgm:t>
    </dgm:pt>
    <dgm:pt modelId="{6876BBF7-5F03-4AD8-9CC2-F7BA6A54346E}">
      <dgm:prSet/>
      <dgm:spPr>
        <a:solidFill>
          <a:srgbClr val="005DAA"/>
        </a:solidFill>
      </dgm:spPr>
      <dgm:t>
        <a:bodyPr/>
        <a:lstStyle/>
        <a:p>
          <a:r>
            <a:rPr lang="en-US"/>
            <a:t>Preparation</a:t>
          </a:r>
        </a:p>
      </dgm:t>
    </dgm:pt>
    <dgm:pt modelId="{DD38BBB1-B0A6-48F7-9664-F2D8CB9E18A6}" type="parTrans" cxnId="{9BE87BBE-C73E-4951-ABAD-00D6E963F355}">
      <dgm:prSet/>
      <dgm:spPr/>
      <dgm:t>
        <a:bodyPr/>
        <a:lstStyle/>
        <a:p>
          <a:endParaRPr lang="en-US"/>
        </a:p>
      </dgm:t>
    </dgm:pt>
    <dgm:pt modelId="{94344CBE-E2F0-4E66-94F0-577FD8212AF9}" type="sibTrans" cxnId="{9BE87BBE-C73E-4951-ABAD-00D6E963F355}">
      <dgm:prSet/>
      <dgm:spPr/>
      <dgm:t>
        <a:bodyPr/>
        <a:lstStyle/>
        <a:p>
          <a:endParaRPr lang="en-US"/>
        </a:p>
      </dgm:t>
    </dgm:pt>
    <dgm:pt modelId="{DE9F54A2-B96A-41FA-A617-A972AD6155F5}">
      <dgm:prSet/>
      <dgm:spPr>
        <a:solidFill>
          <a:srgbClr val="D9185C"/>
        </a:solidFill>
      </dgm:spPr>
      <dgm:t>
        <a:bodyPr/>
        <a:lstStyle/>
        <a:p>
          <a:r>
            <a:rPr lang="en-US"/>
            <a:t>Execution </a:t>
          </a:r>
        </a:p>
      </dgm:t>
    </dgm:pt>
    <dgm:pt modelId="{CE1CBECF-7416-423A-B612-413936A04657}" type="parTrans" cxnId="{D9B617CF-34DD-4FBD-A4F5-9D36AA59254E}">
      <dgm:prSet/>
      <dgm:spPr/>
      <dgm:t>
        <a:bodyPr/>
        <a:lstStyle/>
        <a:p>
          <a:endParaRPr lang="en-US"/>
        </a:p>
      </dgm:t>
    </dgm:pt>
    <dgm:pt modelId="{E67E5811-4F8B-47F8-BA65-A959DF6FCB78}" type="sibTrans" cxnId="{D9B617CF-34DD-4FBD-A4F5-9D36AA59254E}">
      <dgm:prSet/>
      <dgm:spPr/>
      <dgm:t>
        <a:bodyPr/>
        <a:lstStyle/>
        <a:p>
          <a:endParaRPr lang="en-US"/>
        </a:p>
      </dgm:t>
    </dgm:pt>
    <dgm:pt modelId="{A2B65E5B-1C9E-47DF-9B7F-DD2A36D06931}">
      <dgm:prSet/>
      <dgm:spPr>
        <a:solidFill>
          <a:srgbClr val="F7A81B"/>
        </a:solidFill>
      </dgm:spPr>
      <dgm:t>
        <a:bodyPr/>
        <a:lstStyle/>
        <a:p>
          <a:r>
            <a:rPr lang="en-US"/>
            <a:t>Follow Up</a:t>
          </a:r>
        </a:p>
      </dgm:t>
    </dgm:pt>
    <dgm:pt modelId="{F7BFDCAD-6242-48CA-916A-9397BDF757D4}" type="parTrans" cxnId="{6D0B9487-6995-43C5-BE48-36FED4D28BB8}">
      <dgm:prSet/>
      <dgm:spPr/>
      <dgm:t>
        <a:bodyPr/>
        <a:lstStyle/>
        <a:p>
          <a:endParaRPr lang="en-US"/>
        </a:p>
      </dgm:t>
    </dgm:pt>
    <dgm:pt modelId="{DDBA1ED4-10FE-44C2-B6DA-ED4FCF17FF95}" type="sibTrans" cxnId="{6D0B9487-6995-43C5-BE48-36FED4D28BB8}">
      <dgm:prSet/>
      <dgm:spPr/>
      <dgm:t>
        <a:bodyPr/>
        <a:lstStyle/>
        <a:p>
          <a:endParaRPr lang="en-US"/>
        </a:p>
      </dgm:t>
    </dgm:pt>
    <dgm:pt modelId="{D4D0A902-6507-4275-8608-D2A94930471B}" type="pres">
      <dgm:prSet presAssocID="{43C26E8A-3F36-416F-95F2-7B7D11F7B1CA}" presName="compositeShape" presStyleCnt="0">
        <dgm:presLayoutVars>
          <dgm:chMax val="7"/>
          <dgm:dir/>
          <dgm:resizeHandles val="exact"/>
        </dgm:presLayoutVars>
      </dgm:prSet>
      <dgm:spPr/>
    </dgm:pt>
    <dgm:pt modelId="{A3AE6C0E-C8CE-4890-A39B-606F7739D889}" type="pres">
      <dgm:prSet presAssocID="{43C26E8A-3F36-416F-95F2-7B7D11F7B1CA}" presName="wedge1" presStyleLbl="node1" presStyleIdx="0" presStyleCnt="3"/>
      <dgm:spPr/>
    </dgm:pt>
    <dgm:pt modelId="{40A38495-D1BC-4541-95E5-4A0EDA053099}" type="pres">
      <dgm:prSet presAssocID="{43C26E8A-3F36-416F-95F2-7B7D11F7B1CA}" presName="dummy1a" presStyleCnt="0"/>
      <dgm:spPr/>
    </dgm:pt>
    <dgm:pt modelId="{0476C4A1-D170-4B6A-9115-7725CC9D108C}" type="pres">
      <dgm:prSet presAssocID="{43C26E8A-3F36-416F-95F2-7B7D11F7B1CA}" presName="dummy1b" presStyleCnt="0"/>
      <dgm:spPr/>
    </dgm:pt>
    <dgm:pt modelId="{CBC68BD0-F1FD-4133-B23F-A38175A48F9B}" type="pres">
      <dgm:prSet presAssocID="{43C26E8A-3F36-416F-95F2-7B7D11F7B1CA}" presName="wedge1Tx" presStyleLbl="node1" presStyleIdx="0" presStyleCnt="3">
        <dgm:presLayoutVars>
          <dgm:chMax val="0"/>
          <dgm:chPref val="0"/>
          <dgm:bulletEnabled val="1"/>
        </dgm:presLayoutVars>
      </dgm:prSet>
      <dgm:spPr/>
    </dgm:pt>
    <dgm:pt modelId="{769B89AD-6B47-4E42-847C-DF252CF98051}" type="pres">
      <dgm:prSet presAssocID="{43C26E8A-3F36-416F-95F2-7B7D11F7B1CA}" presName="wedge2" presStyleLbl="node1" presStyleIdx="1" presStyleCnt="3"/>
      <dgm:spPr/>
    </dgm:pt>
    <dgm:pt modelId="{52B91943-ECB6-48B7-9F69-694F1197B33D}" type="pres">
      <dgm:prSet presAssocID="{43C26E8A-3F36-416F-95F2-7B7D11F7B1CA}" presName="dummy2a" presStyleCnt="0"/>
      <dgm:spPr/>
    </dgm:pt>
    <dgm:pt modelId="{26872292-C607-4BB9-AAC0-FE0E2F9CAB97}" type="pres">
      <dgm:prSet presAssocID="{43C26E8A-3F36-416F-95F2-7B7D11F7B1CA}" presName="dummy2b" presStyleCnt="0"/>
      <dgm:spPr/>
    </dgm:pt>
    <dgm:pt modelId="{FD638DC0-22AC-45DC-A7B4-2780809A2B6D}" type="pres">
      <dgm:prSet presAssocID="{43C26E8A-3F36-416F-95F2-7B7D11F7B1CA}" presName="wedge2Tx" presStyleLbl="node1" presStyleIdx="1" presStyleCnt="3">
        <dgm:presLayoutVars>
          <dgm:chMax val="0"/>
          <dgm:chPref val="0"/>
          <dgm:bulletEnabled val="1"/>
        </dgm:presLayoutVars>
      </dgm:prSet>
      <dgm:spPr/>
    </dgm:pt>
    <dgm:pt modelId="{307F3877-BF86-49CB-9792-2E2C777A1A3A}" type="pres">
      <dgm:prSet presAssocID="{43C26E8A-3F36-416F-95F2-7B7D11F7B1CA}" presName="wedge3" presStyleLbl="node1" presStyleIdx="2" presStyleCnt="3"/>
      <dgm:spPr/>
    </dgm:pt>
    <dgm:pt modelId="{D259B64E-11FB-48C4-A54D-CBF167B41411}" type="pres">
      <dgm:prSet presAssocID="{43C26E8A-3F36-416F-95F2-7B7D11F7B1CA}" presName="dummy3a" presStyleCnt="0"/>
      <dgm:spPr/>
    </dgm:pt>
    <dgm:pt modelId="{C14BFF10-27D0-4A6A-9A3C-3469ADC7C3F0}" type="pres">
      <dgm:prSet presAssocID="{43C26E8A-3F36-416F-95F2-7B7D11F7B1CA}" presName="dummy3b" presStyleCnt="0"/>
      <dgm:spPr/>
    </dgm:pt>
    <dgm:pt modelId="{C574B5CE-7EB3-47E8-A07E-32391ED12B55}" type="pres">
      <dgm:prSet presAssocID="{43C26E8A-3F36-416F-95F2-7B7D11F7B1CA}" presName="wedge3Tx" presStyleLbl="node1" presStyleIdx="2" presStyleCnt="3">
        <dgm:presLayoutVars>
          <dgm:chMax val="0"/>
          <dgm:chPref val="0"/>
          <dgm:bulletEnabled val="1"/>
        </dgm:presLayoutVars>
      </dgm:prSet>
      <dgm:spPr/>
    </dgm:pt>
    <dgm:pt modelId="{2F58715F-99CF-4E6D-8DE4-533B26D51445}" type="pres">
      <dgm:prSet presAssocID="{94344CBE-E2F0-4E66-94F0-577FD8212AF9}" presName="arrowWedge1" presStyleLbl="fgSibTrans2D1" presStyleIdx="0" presStyleCnt="3"/>
      <dgm:spPr>
        <a:solidFill>
          <a:srgbClr val="92D050"/>
        </a:solidFill>
      </dgm:spPr>
    </dgm:pt>
    <dgm:pt modelId="{6CA29181-5541-4D85-8D75-A1165818E9AA}" type="pres">
      <dgm:prSet presAssocID="{E67E5811-4F8B-47F8-BA65-A959DF6FCB78}" presName="arrowWedge2" presStyleLbl="fgSibTrans2D1" presStyleIdx="1" presStyleCnt="3"/>
      <dgm:spPr>
        <a:solidFill>
          <a:srgbClr val="92D050"/>
        </a:solidFill>
      </dgm:spPr>
    </dgm:pt>
    <dgm:pt modelId="{1EAD35B9-B0A2-4C02-93A2-CB05CAA73CB0}" type="pres">
      <dgm:prSet presAssocID="{DDBA1ED4-10FE-44C2-B6DA-ED4FCF17FF95}" presName="arrowWedge3" presStyleLbl="fgSibTrans2D1" presStyleIdx="2" presStyleCnt="3"/>
      <dgm:spPr>
        <a:solidFill>
          <a:srgbClr val="92D050"/>
        </a:solidFill>
      </dgm:spPr>
    </dgm:pt>
  </dgm:ptLst>
  <dgm:cxnLst>
    <dgm:cxn modelId="{487A2C25-9284-4BAB-938E-25E3609BCFF5}" type="presOf" srcId="{DE9F54A2-B96A-41FA-A617-A972AD6155F5}" destId="{FD638DC0-22AC-45DC-A7B4-2780809A2B6D}" srcOrd="1" destOrd="0" presId="urn:microsoft.com/office/officeart/2005/8/layout/cycle8"/>
    <dgm:cxn modelId="{9C0D1F61-3EB4-4E13-9864-36DF1D03595C}" type="presOf" srcId="{A2B65E5B-1C9E-47DF-9B7F-DD2A36D06931}" destId="{C574B5CE-7EB3-47E8-A07E-32391ED12B55}" srcOrd="1" destOrd="0" presId="urn:microsoft.com/office/officeart/2005/8/layout/cycle8"/>
    <dgm:cxn modelId="{56621C74-3B91-4F86-BC4F-65DBD270DC53}" type="presOf" srcId="{6876BBF7-5F03-4AD8-9CC2-F7BA6A54346E}" destId="{CBC68BD0-F1FD-4133-B23F-A38175A48F9B}" srcOrd="1" destOrd="0" presId="urn:microsoft.com/office/officeart/2005/8/layout/cycle8"/>
    <dgm:cxn modelId="{6D0B9487-6995-43C5-BE48-36FED4D28BB8}" srcId="{43C26E8A-3F36-416F-95F2-7B7D11F7B1CA}" destId="{A2B65E5B-1C9E-47DF-9B7F-DD2A36D06931}" srcOrd="2" destOrd="0" parTransId="{F7BFDCAD-6242-48CA-916A-9397BDF757D4}" sibTransId="{DDBA1ED4-10FE-44C2-B6DA-ED4FCF17FF95}"/>
    <dgm:cxn modelId="{D9B927AB-81E5-4978-A0F0-73FD54F3DC5D}" type="presOf" srcId="{DE9F54A2-B96A-41FA-A617-A972AD6155F5}" destId="{769B89AD-6B47-4E42-847C-DF252CF98051}" srcOrd="0" destOrd="0" presId="urn:microsoft.com/office/officeart/2005/8/layout/cycle8"/>
    <dgm:cxn modelId="{A25FEFB4-52A9-4841-9217-1F22977EFEB8}" type="presOf" srcId="{A2B65E5B-1C9E-47DF-9B7F-DD2A36D06931}" destId="{307F3877-BF86-49CB-9792-2E2C777A1A3A}" srcOrd="0" destOrd="0" presId="urn:microsoft.com/office/officeart/2005/8/layout/cycle8"/>
    <dgm:cxn modelId="{77BF7BB7-63F9-4552-9C10-06402E6B7EF3}" type="presOf" srcId="{6876BBF7-5F03-4AD8-9CC2-F7BA6A54346E}" destId="{A3AE6C0E-C8CE-4890-A39B-606F7739D889}" srcOrd="0" destOrd="0" presId="urn:microsoft.com/office/officeart/2005/8/layout/cycle8"/>
    <dgm:cxn modelId="{D2978EB7-6C07-4A6C-AC85-BA8E00824D45}" type="presOf" srcId="{43C26E8A-3F36-416F-95F2-7B7D11F7B1CA}" destId="{D4D0A902-6507-4275-8608-D2A94930471B}" srcOrd="0" destOrd="0" presId="urn:microsoft.com/office/officeart/2005/8/layout/cycle8"/>
    <dgm:cxn modelId="{9BE87BBE-C73E-4951-ABAD-00D6E963F355}" srcId="{43C26E8A-3F36-416F-95F2-7B7D11F7B1CA}" destId="{6876BBF7-5F03-4AD8-9CC2-F7BA6A54346E}" srcOrd="0" destOrd="0" parTransId="{DD38BBB1-B0A6-48F7-9664-F2D8CB9E18A6}" sibTransId="{94344CBE-E2F0-4E66-94F0-577FD8212AF9}"/>
    <dgm:cxn modelId="{D9B617CF-34DD-4FBD-A4F5-9D36AA59254E}" srcId="{43C26E8A-3F36-416F-95F2-7B7D11F7B1CA}" destId="{DE9F54A2-B96A-41FA-A617-A972AD6155F5}" srcOrd="1" destOrd="0" parTransId="{CE1CBECF-7416-423A-B612-413936A04657}" sibTransId="{E67E5811-4F8B-47F8-BA65-A959DF6FCB78}"/>
    <dgm:cxn modelId="{7131D91B-08BE-45EC-A19E-19491C7F638D}" type="presParOf" srcId="{D4D0A902-6507-4275-8608-D2A94930471B}" destId="{A3AE6C0E-C8CE-4890-A39B-606F7739D889}" srcOrd="0" destOrd="0" presId="urn:microsoft.com/office/officeart/2005/8/layout/cycle8"/>
    <dgm:cxn modelId="{7F8D132A-03D2-42C9-9415-F032261FC467}" type="presParOf" srcId="{D4D0A902-6507-4275-8608-D2A94930471B}" destId="{40A38495-D1BC-4541-95E5-4A0EDA053099}" srcOrd="1" destOrd="0" presId="urn:microsoft.com/office/officeart/2005/8/layout/cycle8"/>
    <dgm:cxn modelId="{88E3FCA2-B889-45CE-96D2-BA70911C9486}" type="presParOf" srcId="{D4D0A902-6507-4275-8608-D2A94930471B}" destId="{0476C4A1-D170-4B6A-9115-7725CC9D108C}" srcOrd="2" destOrd="0" presId="urn:microsoft.com/office/officeart/2005/8/layout/cycle8"/>
    <dgm:cxn modelId="{9470F596-D966-48B0-9298-919C1029B5E7}" type="presParOf" srcId="{D4D0A902-6507-4275-8608-D2A94930471B}" destId="{CBC68BD0-F1FD-4133-B23F-A38175A48F9B}" srcOrd="3" destOrd="0" presId="urn:microsoft.com/office/officeart/2005/8/layout/cycle8"/>
    <dgm:cxn modelId="{5C2642F0-F81F-4B56-8247-15AC2D69C99F}" type="presParOf" srcId="{D4D0A902-6507-4275-8608-D2A94930471B}" destId="{769B89AD-6B47-4E42-847C-DF252CF98051}" srcOrd="4" destOrd="0" presId="urn:microsoft.com/office/officeart/2005/8/layout/cycle8"/>
    <dgm:cxn modelId="{A24FFF18-117A-4466-AB01-2F6FD6954D4F}" type="presParOf" srcId="{D4D0A902-6507-4275-8608-D2A94930471B}" destId="{52B91943-ECB6-48B7-9F69-694F1197B33D}" srcOrd="5" destOrd="0" presId="urn:microsoft.com/office/officeart/2005/8/layout/cycle8"/>
    <dgm:cxn modelId="{9FF7E7A0-2B3B-4BAD-AF69-40D9AF038B18}" type="presParOf" srcId="{D4D0A902-6507-4275-8608-D2A94930471B}" destId="{26872292-C607-4BB9-AAC0-FE0E2F9CAB97}" srcOrd="6" destOrd="0" presId="urn:microsoft.com/office/officeart/2005/8/layout/cycle8"/>
    <dgm:cxn modelId="{F8F31DCE-5FE2-489A-95BD-D0E6B7F7C56C}" type="presParOf" srcId="{D4D0A902-6507-4275-8608-D2A94930471B}" destId="{FD638DC0-22AC-45DC-A7B4-2780809A2B6D}" srcOrd="7" destOrd="0" presId="urn:microsoft.com/office/officeart/2005/8/layout/cycle8"/>
    <dgm:cxn modelId="{80135C8F-9FB1-48BA-B4FB-4EA969258734}" type="presParOf" srcId="{D4D0A902-6507-4275-8608-D2A94930471B}" destId="{307F3877-BF86-49CB-9792-2E2C777A1A3A}" srcOrd="8" destOrd="0" presId="urn:microsoft.com/office/officeart/2005/8/layout/cycle8"/>
    <dgm:cxn modelId="{46A4E0BC-35BD-4C47-B535-58177AAADA98}" type="presParOf" srcId="{D4D0A902-6507-4275-8608-D2A94930471B}" destId="{D259B64E-11FB-48C4-A54D-CBF167B41411}" srcOrd="9" destOrd="0" presId="urn:microsoft.com/office/officeart/2005/8/layout/cycle8"/>
    <dgm:cxn modelId="{4CDF6597-9ABF-4129-9C51-AC3C1D51910F}" type="presParOf" srcId="{D4D0A902-6507-4275-8608-D2A94930471B}" destId="{C14BFF10-27D0-4A6A-9A3C-3469ADC7C3F0}" srcOrd="10" destOrd="0" presId="urn:microsoft.com/office/officeart/2005/8/layout/cycle8"/>
    <dgm:cxn modelId="{721A3D18-E5A2-45D5-9274-CDB8B0D56363}" type="presParOf" srcId="{D4D0A902-6507-4275-8608-D2A94930471B}" destId="{C574B5CE-7EB3-47E8-A07E-32391ED12B55}" srcOrd="11" destOrd="0" presId="urn:microsoft.com/office/officeart/2005/8/layout/cycle8"/>
    <dgm:cxn modelId="{4C26294B-D346-4F10-9711-70077FBF8C43}" type="presParOf" srcId="{D4D0A902-6507-4275-8608-D2A94930471B}" destId="{2F58715F-99CF-4E6D-8DE4-533B26D51445}" srcOrd="12" destOrd="0" presId="urn:microsoft.com/office/officeart/2005/8/layout/cycle8"/>
    <dgm:cxn modelId="{0310A09A-1BCB-497A-BCBF-1D92AD062BF5}" type="presParOf" srcId="{D4D0A902-6507-4275-8608-D2A94930471B}" destId="{6CA29181-5541-4D85-8D75-A1165818E9AA}" srcOrd="13" destOrd="0" presId="urn:microsoft.com/office/officeart/2005/8/layout/cycle8"/>
    <dgm:cxn modelId="{7253E256-7D8C-4947-B0DF-9B69922A4095}" type="presParOf" srcId="{D4D0A902-6507-4275-8608-D2A94930471B}" destId="{1EAD35B9-B0A2-4C02-93A2-CB05CAA73CB0}"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5FC42-FA13-40C2-BE3B-6142ACFA867E}">
      <dsp:nvSpPr>
        <dsp:cNvPr id="0" name=""/>
        <dsp:cNvSpPr/>
      </dsp:nvSpPr>
      <dsp:spPr>
        <a:xfrm>
          <a:off x="530152" y="0"/>
          <a:ext cx="2194708" cy="1646031"/>
        </a:xfrm>
        <a:prstGeom prst="upArrow">
          <a:avLst/>
        </a:prstGeom>
        <a:solidFill>
          <a:srgbClr val="00B0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6BE1715-F21C-4515-8F7D-3CF14B2D31A3}">
      <dsp:nvSpPr>
        <dsp:cNvPr id="0" name=""/>
        <dsp:cNvSpPr/>
      </dsp:nvSpPr>
      <dsp:spPr>
        <a:xfrm>
          <a:off x="2790702" y="0"/>
          <a:ext cx="5064522" cy="1646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152" tIns="0" rIns="327152" bIns="327152" numCol="1" spcCol="1270" anchor="ctr" anchorCtr="0">
          <a:noAutofit/>
        </a:bodyPr>
        <a:lstStyle/>
        <a:p>
          <a:pPr marL="0" lvl="0" indent="0" algn="l" defTabSz="2044700">
            <a:lnSpc>
              <a:spcPct val="90000"/>
            </a:lnSpc>
            <a:spcBef>
              <a:spcPct val="0"/>
            </a:spcBef>
            <a:spcAft>
              <a:spcPct val="35000"/>
            </a:spcAft>
            <a:buNone/>
          </a:pPr>
          <a:r>
            <a:rPr lang="en-US" sz="4600" b="1" kern="1200" cap="none" spc="0">
              <a:ln w="22225">
                <a:solidFill>
                  <a:srgbClr val="497434"/>
                </a:solidFill>
                <a:prstDash val="solid"/>
              </a:ln>
              <a:solidFill>
                <a:srgbClr val="00B050"/>
              </a:solidFill>
              <a:effectLst/>
            </a:rPr>
            <a:t>Consistent, Moderate Growth</a:t>
          </a:r>
        </a:p>
      </dsp:txBody>
      <dsp:txXfrm>
        <a:off x="2790702" y="0"/>
        <a:ext cx="5064522" cy="1646031"/>
      </dsp:txXfrm>
    </dsp:sp>
    <dsp:sp modelId="{A12980C1-7AC8-4EB5-B853-4A0DDF73503D}">
      <dsp:nvSpPr>
        <dsp:cNvPr id="0" name=""/>
        <dsp:cNvSpPr/>
      </dsp:nvSpPr>
      <dsp:spPr>
        <a:xfrm>
          <a:off x="1188565" y="1783200"/>
          <a:ext cx="2194708" cy="1646031"/>
        </a:xfrm>
        <a:prstGeom prst="downArrow">
          <a:avLst/>
        </a:prstGeom>
        <a:solidFill>
          <a:srgbClr val="D9185C"/>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4432476-C7D7-46CB-93BE-A4FD33245639}">
      <dsp:nvSpPr>
        <dsp:cNvPr id="0" name=""/>
        <dsp:cNvSpPr/>
      </dsp:nvSpPr>
      <dsp:spPr>
        <a:xfrm>
          <a:off x="3449115" y="1783200"/>
          <a:ext cx="5064522" cy="1646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152" tIns="0" rIns="327152" bIns="327152" numCol="1" spcCol="1270" anchor="ctr" anchorCtr="0">
          <a:noAutofit/>
        </a:bodyPr>
        <a:lstStyle/>
        <a:p>
          <a:pPr marL="0" lvl="0" indent="0" algn="l" defTabSz="2044700">
            <a:lnSpc>
              <a:spcPct val="90000"/>
            </a:lnSpc>
            <a:spcBef>
              <a:spcPct val="0"/>
            </a:spcBef>
            <a:spcAft>
              <a:spcPct val="35000"/>
            </a:spcAft>
            <a:buNone/>
          </a:pPr>
          <a:r>
            <a:rPr lang="en-US" sz="4600" b="1" kern="1200" cap="none" spc="0">
              <a:ln w="22225">
                <a:solidFill>
                  <a:srgbClr val="7D2B37"/>
                </a:solidFill>
                <a:prstDash val="solid"/>
              </a:ln>
              <a:solidFill>
                <a:srgbClr val="D9185C"/>
              </a:solidFill>
              <a:effectLst/>
            </a:rPr>
            <a:t>Decline &amp; Attrition</a:t>
          </a:r>
        </a:p>
      </dsp:txBody>
      <dsp:txXfrm>
        <a:off x="3449115" y="1783200"/>
        <a:ext cx="5064522" cy="16460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AE6C0E-C8CE-4890-A39B-606F7739D889}">
      <dsp:nvSpPr>
        <dsp:cNvPr id="0" name=""/>
        <dsp:cNvSpPr/>
      </dsp:nvSpPr>
      <dsp:spPr>
        <a:xfrm>
          <a:off x="1469245" y="352070"/>
          <a:ext cx="4549832" cy="4549832"/>
        </a:xfrm>
        <a:prstGeom prst="pie">
          <a:avLst>
            <a:gd name="adj1" fmla="val 16200000"/>
            <a:gd name="adj2" fmla="val 1800000"/>
          </a:avLst>
        </a:prstGeom>
        <a:solidFill>
          <a:srgbClr val="005D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a:t>Preparation</a:t>
          </a:r>
        </a:p>
      </dsp:txBody>
      <dsp:txXfrm>
        <a:off x="3867115" y="1316201"/>
        <a:ext cx="1624940" cy="1354116"/>
      </dsp:txXfrm>
    </dsp:sp>
    <dsp:sp modelId="{769B89AD-6B47-4E42-847C-DF252CF98051}">
      <dsp:nvSpPr>
        <dsp:cNvPr id="0" name=""/>
        <dsp:cNvSpPr/>
      </dsp:nvSpPr>
      <dsp:spPr>
        <a:xfrm>
          <a:off x="1375540" y="514564"/>
          <a:ext cx="4549832" cy="4549832"/>
        </a:xfrm>
        <a:prstGeom prst="pie">
          <a:avLst>
            <a:gd name="adj1" fmla="val 1800000"/>
            <a:gd name="adj2" fmla="val 9000000"/>
          </a:avLst>
        </a:prstGeom>
        <a:solidFill>
          <a:srgbClr val="D918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a:t>Execution </a:t>
          </a:r>
        </a:p>
      </dsp:txBody>
      <dsp:txXfrm>
        <a:off x="2458834" y="3466538"/>
        <a:ext cx="2437410" cy="1191622"/>
      </dsp:txXfrm>
    </dsp:sp>
    <dsp:sp modelId="{307F3877-BF86-49CB-9792-2E2C777A1A3A}">
      <dsp:nvSpPr>
        <dsp:cNvPr id="0" name=""/>
        <dsp:cNvSpPr/>
      </dsp:nvSpPr>
      <dsp:spPr>
        <a:xfrm>
          <a:off x="1281835" y="352070"/>
          <a:ext cx="4549832" cy="4549832"/>
        </a:xfrm>
        <a:prstGeom prst="pie">
          <a:avLst>
            <a:gd name="adj1" fmla="val 9000000"/>
            <a:gd name="adj2" fmla="val 16200000"/>
          </a:avLst>
        </a:prstGeom>
        <a:solidFill>
          <a:srgbClr val="F7A81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a:t>Follow Up</a:t>
          </a:r>
        </a:p>
      </dsp:txBody>
      <dsp:txXfrm>
        <a:off x="1808858" y="1316201"/>
        <a:ext cx="1624940" cy="1354116"/>
      </dsp:txXfrm>
    </dsp:sp>
    <dsp:sp modelId="{2F58715F-99CF-4E6D-8DE4-533B26D51445}">
      <dsp:nvSpPr>
        <dsp:cNvPr id="0" name=""/>
        <dsp:cNvSpPr/>
      </dsp:nvSpPr>
      <dsp:spPr>
        <a:xfrm>
          <a:off x="1187964" y="70414"/>
          <a:ext cx="5113144" cy="5113144"/>
        </a:xfrm>
        <a:prstGeom prst="circularArrow">
          <a:avLst>
            <a:gd name="adj1" fmla="val 5085"/>
            <a:gd name="adj2" fmla="val 327528"/>
            <a:gd name="adj3" fmla="val 1472472"/>
            <a:gd name="adj4" fmla="val 16199432"/>
            <a:gd name="adj5" fmla="val 5932"/>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6CA29181-5541-4D85-8D75-A1165818E9AA}">
      <dsp:nvSpPr>
        <dsp:cNvPr id="0" name=""/>
        <dsp:cNvSpPr/>
      </dsp:nvSpPr>
      <dsp:spPr>
        <a:xfrm>
          <a:off x="1093884" y="232620"/>
          <a:ext cx="5113144" cy="5113144"/>
        </a:xfrm>
        <a:prstGeom prst="circularArrow">
          <a:avLst>
            <a:gd name="adj1" fmla="val 5085"/>
            <a:gd name="adj2" fmla="val 327528"/>
            <a:gd name="adj3" fmla="val 8671970"/>
            <a:gd name="adj4" fmla="val 1800502"/>
            <a:gd name="adj5" fmla="val 5932"/>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1EAD35B9-B0A2-4C02-93A2-CB05CAA73CB0}">
      <dsp:nvSpPr>
        <dsp:cNvPr id="0" name=""/>
        <dsp:cNvSpPr/>
      </dsp:nvSpPr>
      <dsp:spPr>
        <a:xfrm>
          <a:off x="999804" y="70414"/>
          <a:ext cx="5113144" cy="5113144"/>
        </a:xfrm>
        <a:prstGeom prst="circularArrow">
          <a:avLst>
            <a:gd name="adj1" fmla="val 5085"/>
            <a:gd name="adj2" fmla="val 327528"/>
            <a:gd name="adj3" fmla="val 15873039"/>
            <a:gd name="adj4" fmla="val 9000000"/>
            <a:gd name="adj5" fmla="val 5932"/>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74B052-2923-4C66-988C-3F7882317C81}" type="datetimeFigureOut">
              <a:rPr lang="en-US" smtClean="0"/>
              <a:t>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79F92-02CE-4268-B697-1EA2D48FEDCD}" type="slidenum">
              <a:rPr lang="en-US" smtClean="0"/>
              <a:t>‹#›</a:t>
            </a:fld>
            <a:endParaRPr lang="en-US"/>
          </a:p>
        </p:txBody>
      </p:sp>
    </p:spTree>
    <p:extLst>
      <p:ext uri="{BB962C8B-B14F-4D97-AF65-F5344CB8AC3E}">
        <p14:creationId xmlns:p14="http://schemas.microsoft.com/office/powerpoint/2010/main" val="1893731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600"/>
              <a:t>[JEREMY – 2 minutes]</a:t>
            </a:r>
          </a:p>
          <a:p>
            <a:pPr marL="171450" indent="-171450">
              <a:buFontTx/>
              <a:buChar char="-"/>
            </a:pPr>
            <a:r>
              <a:rPr lang="en-US" sz="1600"/>
              <a:t>The Vision of the Membership Action Plan team is to establish membership growth as the catalyst to fulfill Rotary International’s vision where together we see a world where people unite and take action to create lasting change – across the globe, in our communities, and in ourselves. </a:t>
            </a:r>
          </a:p>
          <a:p>
            <a:pPr marL="171450" indent="-171450">
              <a:buFontTx/>
              <a:buChar char="-"/>
            </a:pPr>
            <a:endParaRPr lang="en-US" sz="1600" b="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600"/>
              <a:t>The realization came that while some clubs are succeeding in growing membership, many clubs needed a plan they could easily follow, that was immediately actionable, and backed by real-time data.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600"/>
          </a:p>
          <a:p>
            <a:pPr marL="171450" indent="-171450">
              <a:buFontTx/>
              <a:buChar char="-"/>
            </a:pPr>
            <a:r>
              <a:rPr lang="en-US" sz="1600"/>
              <a:t>MAP offers a multi year, data driven, step-by-step plan to help our clubs achieve consistent moderate Membership Growth.</a:t>
            </a:r>
          </a:p>
          <a:p>
            <a:pPr marL="171450" indent="-171450">
              <a:buFontTx/>
              <a:buChar char="-"/>
            </a:pPr>
            <a:endParaRPr lang="en-US"/>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301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{CHRIS – 2 minutes}</a:t>
            </a:r>
            <a:endParaRPr lang="en-US"/>
          </a:p>
          <a:p>
            <a:endParaRPr lang="en-US" sz="1600"/>
          </a:p>
          <a:p>
            <a:pPr>
              <a:lnSpc>
                <a:spcPct val="107000"/>
              </a:lnSpc>
              <a:spcAft>
                <a:spcPts val="800"/>
              </a:spcAft>
            </a:pPr>
            <a:r>
              <a:rPr lang="en-US" sz="1600">
                <a:effectLst/>
                <a:latin typeface="Arial"/>
                <a:ea typeface="Calibri"/>
                <a:cs typeface="Arial"/>
              </a:rPr>
              <a:t>SO, LET’S RECAP –</a:t>
            </a:r>
            <a:r>
              <a:rPr lang="en-US" sz="1600">
                <a:latin typeface="Arial"/>
                <a:ea typeface="Calibri"/>
                <a:cs typeface="Arial"/>
              </a:rPr>
              <a:t>  </a:t>
            </a:r>
          </a:p>
          <a:p>
            <a:pPr>
              <a:lnSpc>
                <a:spcPct val="107000"/>
              </a:lnSpc>
              <a:spcAft>
                <a:spcPts val="800"/>
              </a:spcAft>
            </a:pPr>
            <a:r>
              <a:rPr lang="en-US" sz="1600">
                <a:latin typeface="Arial"/>
                <a:ea typeface="Calibri"/>
                <a:cs typeface="Arial"/>
              </a:rPr>
              <a:t>  </a:t>
            </a:r>
            <a:endParaRPr lang="en-US">
              <a:latin typeface="Calibri" panose="020F0502020204030204"/>
              <a:ea typeface="Calibri"/>
              <a:cs typeface="Calibri" panose="020F0502020204030204"/>
            </a:endParaRPr>
          </a:p>
          <a:p>
            <a:pPr>
              <a:lnSpc>
                <a:spcPct val="107000"/>
              </a:lnSpc>
              <a:spcAft>
                <a:spcPts val="800"/>
              </a:spcAft>
            </a:pPr>
            <a:r>
              <a:rPr lang="en-US" sz="1600">
                <a:latin typeface="Arial"/>
                <a:ea typeface="Calibri"/>
                <a:cs typeface="Arial"/>
              </a:rPr>
              <a:t> - Step 1: Preparation. Most of the work is already done for you. Just use all of the elements, especially the one titled "Recipe" to have a successful Discover Rotary.</a:t>
            </a:r>
          </a:p>
          <a:p>
            <a:pPr>
              <a:lnSpc>
                <a:spcPct val="107000"/>
              </a:lnSpc>
              <a:spcAft>
                <a:spcPts val="800"/>
              </a:spcAft>
            </a:pPr>
            <a:r>
              <a:rPr lang="en-US" sz="1600">
                <a:latin typeface="Arial"/>
                <a:ea typeface="Calibri"/>
                <a:cs typeface="Arial"/>
              </a:rPr>
              <a:t> </a:t>
            </a:r>
          </a:p>
          <a:p>
            <a:pPr>
              <a:lnSpc>
                <a:spcPct val="107000"/>
              </a:lnSpc>
              <a:spcAft>
                <a:spcPts val="800"/>
              </a:spcAft>
            </a:pPr>
            <a:r>
              <a:rPr lang="en-US" sz="1600">
                <a:latin typeface="Arial"/>
                <a:ea typeface="Calibri"/>
                <a:cs typeface="Arial"/>
              </a:rPr>
              <a:t>- Step 2: Execution: Execute the plan according to the recipe. It's like baking a cake; leave out an ingredient, and the results will not be what you had expected. The recipe is tried, true, and proven. Just execute the plan.</a:t>
            </a:r>
          </a:p>
          <a:p>
            <a:pPr>
              <a:lnSpc>
                <a:spcPct val="107000"/>
              </a:lnSpc>
              <a:spcAft>
                <a:spcPts val="800"/>
              </a:spcAft>
            </a:pPr>
            <a:r>
              <a:rPr lang="en-US" sz="1600">
                <a:latin typeface="Arial"/>
                <a:ea typeface="Calibri"/>
                <a:cs typeface="Arial"/>
              </a:rPr>
              <a:t> </a:t>
            </a:r>
          </a:p>
          <a:p>
            <a:pPr>
              <a:lnSpc>
                <a:spcPct val="107000"/>
              </a:lnSpc>
              <a:spcAft>
                <a:spcPts val="800"/>
              </a:spcAft>
            </a:pPr>
            <a:r>
              <a:rPr lang="en-US" sz="1600">
                <a:latin typeface="Arial"/>
                <a:ea typeface="Calibri"/>
                <a:cs typeface="Arial"/>
              </a:rPr>
              <a:t>- Step 3: Follow up: This is the nugget where failure most often occurs. After putting all of the effort into creating and performing a Discover Rotary, don't squander your lead opportunities. The fortune is in the follow up! </a:t>
            </a:r>
          </a:p>
          <a:p>
            <a:pPr>
              <a:lnSpc>
                <a:spcPct val="107000"/>
              </a:lnSpc>
              <a:spcAft>
                <a:spcPts val="800"/>
              </a:spcAft>
            </a:pPr>
            <a:endParaRPr lang="en-US" sz="1600">
              <a:latin typeface="Arial"/>
              <a:ea typeface="Calibri"/>
              <a:cs typeface="Arial"/>
            </a:endParaRPr>
          </a:p>
          <a:p>
            <a:pPr>
              <a:lnSpc>
                <a:spcPct val="107000"/>
              </a:lnSpc>
              <a:spcAft>
                <a:spcPts val="800"/>
              </a:spcAft>
            </a:pPr>
            <a:r>
              <a:rPr lang="en-US" sz="1600" b="1" i="1">
                <a:latin typeface="Arial"/>
                <a:ea typeface="Calibri"/>
                <a:cs typeface="Arial"/>
              </a:rPr>
              <a:t>---NEXT SLIDE---</a:t>
            </a:r>
            <a:endParaRPr lang="en-US" sz="1600">
              <a:latin typeface="Arial"/>
              <a:ea typeface="Calibri"/>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652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ChangeArrowheads="1" noTextEdit="1"/>
          </p:cNvSpPr>
          <p:nvPr>
            <p:ph type="sldImg"/>
          </p:nvPr>
        </p:nvSpPr>
        <p:spPr>
          <a:xfrm>
            <a:off x="2311400" y="525463"/>
            <a:ext cx="4673600" cy="2628900"/>
          </a:xfrm>
          <a:ln/>
        </p:spPr>
      </p:sp>
      <p:sp>
        <p:nvSpPr>
          <p:cNvPr id="11267" name="Notes Placeholder 2"/>
          <p:cNvSpPr>
            <a:spLocks noGrp="1" noChangeArrowheads="1"/>
          </p:cNvSpPr>
          <p:nvPr>
            <p:ph type="body" idx="1"/>
          </p:nvPr>
        </p:nvSpPr>
        <p:spPr>
          <a:noFill/>
        </p:spPr>
        <p:txBody>
          <a:bodyPr/>
          <a:lstStyle/>
          <a:p>
            <a:endParaRPr lang="en-US" altLang="en-US"/>
          </a:p>
        </p:txBody>
      </p:sp>
      <p:sp>
        <p:nvSpPr>
          <p:cNvPr id="11268" name="Slide Number Placeholder 3"/>
          <p:cNvSpPr>
            <a:spLocks noGrp="1"/>
          </p:cNvSpPr>
          <p:nvPr>
            <p:ph type="sldNum" sz="quarter" idx="5"/>
          </p:nvPr>
        </p:nvSpPr>
        <p:spPr>
          <a:noFill/>
        </p:spPr>
        <p:txBody>
          <a:bodyPr/>
          <a:lstStyle>
            <a:lvl1pPr algn="ctr">
              <a:defRPr>
                <a:solidFill>
                  <a:schemeClr val="tx1"/>
                </a:solidFill>
                <a:latin typeface="Arial" panose="020B0604020202020204" pitchFamily="34" charset="0"/>
                <a:cs typeface="Arial" panose="020B0604020202020204" pitchFamily="34" charset="0"/>
              </a:defRPr>
            </a:lvl1pPr>
            <a:lvl2pPr marL="757066" indent="-291179" algn="ctr">
              <a:defRPr>
                <a:solidFill>
                  <a:schemeClr val="tx1"/>
                </a:solidFill>
                <a:latin typeface="Arial" panose="020B0604020202020204" pitchFamily="34" charset="0"/>
                <a:cs typeface="Arial" panose="020B0604020202020204" pitchFamily="34" charset="0"/>
              </a:defRPr>
            </a:lvl2pPr>
            <a:lvl3pPr marL="1164717" indent="-232943" algn="ctr">
              <a:defRPr>
                <a:solidFill>
                  <a:schemeClr val="tx1"/>
                </a:solidFill>
                <a:latin typeface="Arial" panose="020B0604020202020204" pitchFamily="34" charset="0"/>
                <a:cs typeface="Arial" panose="020B0604020202020204" pitchFamily="34" charset="0"/>
              </a:defRPr>
            </a:lvl3pPr>
            <a:lvl4pPr marL="1630604" indent="-232943" algn="ctr">
              <a:defRPr>
                <a:solidFill>
                  <a:schemeClr val="tx1"/>
                </a:solidFill>
                <a:latin typeface="Arial" panose="020B0604020202020204" pitchFamily="34" charset="0"/>
                <a:cs typeface="Arial" panose="020B0604020202020204" pitchFamily="34" charset="0"/>
              </a:defRPr>
            </a:lvl4pPr>
            <a:lvl5pPr marL="2096491" indent="-232943" algn="ctr">
              <a:defRPr>
                <a:solidFill>
                  <a:schemeClr val="tx1"/>
                </a:solidFill>
                <a:latin typeface="Arial" panose="020B0604020202020204" pitchFamily="34" charset="0"/>
                <a:cs typeface="Arial" panose="020B0604020202020204" pitchFamily="34" charset="0"/>
              </a:defRPr>
            </a:lvl5pPr>
            <a:lvl6pPr marL="2562377" indent="-232943"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53B687-7645-4F2C-AEDB-C3283CBD25D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0276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ChangeArrowheads="1" noTextEdit="1"/>
          </p:cNvSpPr>
          <p:nvPr>
            <p:ph type="sldImg"/>
          </p:nvPr>
        </p:nvSpPr>
        <p:spPr>
          <a:xfrm>
            <a:off x="2311400" y="525463"/>
            <a:ext cx="4673600" cy="2628900"/>
          </a:xfrm>
          <a:ln/>
        </p:spPr>
      </p:sp>
      <p:sp>
        <p:nvSpPr>
          <p:cNvPr id="15363" name="Notes Placeholder 2"/>
          <p:cNvSpPr>
            <a:spLocks noGrp="1" noChangeArrowheads="1"/>
          </p:cNvSpPr>
          <p:nvPr>
            <p:ph type="body" idx="1"/>
          </p:nvPr>
        </p:nvSpPr>
        <p:spPr>
          <a:noFill/>
        </p:spPr>
        <p:txBody>
          <a:bodyPr/>
          <a:lstStyle/>
          <a:p>
            <a:endParaRPr lang="en-US" altLang="en-US"/>
          </a:p>
        </p:txBody>
      </p:sp>
      <p:sp>
        <p:nvSpPr>
          <p:cNvPr id="15364" name="Slide Number Placeholder 3"/>
          <p:cNvSpPr>
            <a:spLocks noGrp="1"/>
          </p:cNvSpPr>
          <p:nvPr>
            <p:ph type="sldNum" sz="quarter" idx="5"/>
          </p:nvPr>
        </p:nvSpPr>
        <p:spPr>
          <a:noFill/>
        </p:spPr>
        <p:txBody>
          <a:bodyPr/>
          <a:lstStyle>
            <a:lvl1pPr algn="ctr">
              <a:defRPr>
                <a:solidFill>
                  <a:schemeClr val="tx1"/>
                </a:solidFill>
                <a:latin typeface="Arial" panose="020B0604020202020204" pitchFamily="34" charset="0"/>
                <a:cs typeface="Arial" panose="020B0604020202020204" pitchFamily="34" charset="0"/>
              </a:defRPr>
            </a:lvl1pPr>
            <a:lvl2pPr marL="757066" indent="-291179" algn="ctr">
              <a:defRPr>
                <a:solidFill>
                  <a:schemeClr val="tx1"/>
                </a:solidFill>
                <a:latin typeface="Arial" panose="020B0604020202020204" pitchFamily="34" charset="0"/>
                <a:cs typeface="Arial" panose="020B0604020202020204" pitchFamily="34" charset="0"/>
              </a:defRPr>
            </a:lvl2pPr>
            <a:lvl3pPr marL="1164717" indent="-232943" algn="ctr">
              <a:defRPr>
                <a:solidFill>
                  <a:schemeClr val="tx1"/>
                </a:solidFill>
                <a:latin typeface="Arial" panose="020B0604020202020204" pitchFamily="34" charset="0"/>
                <a:cs typeface="Arial" panose="020B0604020202020204" pitchFamily="34" charset="0"/>
              </a:defRPr>
            </a:lvl3pPr>
            <a:lvl4pPr marL="1630604" indent="-232943" algn="ctr">
              <a:defRPr>
                <a:solidFill>
                  <a:schemeClr val="tx1"/>
                </a:solidFill>
                <a:latin typeface="Arial" panose="020B0604020202020204" pitchFamily="34" charset="0"/>
                <a:cs typeface="Arial" panose="020B0604020202020204" pitchFamily="34" charset="0"/>
              </a:defRPr>
            </a:lvl4pPr>
            <a:lvl5pPr marL="2096491" indent="-232943" algn="ctr">
              <a:defRPr>
                <a:solidFill>
                  <a:schemeClr val="tx1"/>
                </a:solidFill>
                <a:latin typeface="Arial" panose="020B0604020202020204" pitchFamily="34" charset="0"/>
                <a:cs typeface="Arial" panose="020B0604020202020204" pitchFamily="34" charset="0"/>
              </a:defRPr>
            </a:lvl5pPr>
            <a:lvl6pPr marL="2562377" indent="-232943"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E6F5D6-D040-4B77-99DC-B5EE95C9B39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9876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ChangeArrowheads="1" noTextEdit="1"/>
          </p:cNvSpPr>
          <p:nvPr>
            <p:ph type="sldImg"/>
          </p:nvPr>
        </p:nvSpPr>
        <p:spPr>
          <a:xfrm>
            <a:off x="2311400" y="525463"/>
            <a:ext cx="4673600" cy="2628900"/>
          </a:xfrm>
          <a:ln/>
        </p:spPr>
      </p:sp>
      <p:sp>
        <p:nvSpPr>
          <p:cNvPr id="77827" name="Notes Placeholder 2"/>
          <p:cNvSpPr>
            <a:spLocks noGrp="1" noChangeArrowheads="1"/>
          </p:cNvSpPr>
          <p:nvPr>
            <p:ph type="body" idx="1"/>
          </p:nvPr>
        </p:nvSpPr>
        <p:spPr>
          <a:noFill/>
        </p:spPr>
        <p:txBody>
          <a:bodyPr/>
          <a:lstStyle/>
          <a:p>
            <a:endParaRPr lang="en-US" altLang="en-US"/>
          </a:p>
        </p:txBody>
      </p:sp>
      <p:sp>
        <p:nvSpPr>
          <p:cNvPr id="77828" name="Slide Number Placeholder 3"/>
          <p:cNvSpPr txBox="1">
            <a:spLocks noGrp="1"/>
          </p:cNvSpPr>
          <p:nvPr/>
        </p:nvSpPr>
        <p:spPr bwMode="auto">
          <a:xfrm>
            <a:off x="5265809" y="6658664"/>
            <a:ext cx="4028440" cy="35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77" tIns="46589" rIns="93177" bIns="46589" anchor="b"/>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D53549-DF5C-4533-B34E-FEE3ADC1DE8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5279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ChangeArrowheads="1" noTextEdit="1"/>
          </p:cNvSpPr>
          <p:nvPr>
            <p:ph type="sldImg"/>
          </p:nvPr>
        </p:nvSpPr>
        <p:spPr>
          <a:xfrm>
            <a:off x="2311400" y="525463"/>
            <a:ext cx="4673600" cy="2628900"/>
          </a:xfrm>
          <a:ln/>
        </p:spPr>
      </p:sp>
      <p:sp>
        <p:nvSpPr>
          <p:cNvPr id="77827" name="Notes Placeholder 2"/>
          <p:cNvSpPr>
            <a:spLocks noGrp="1" noChangeArrowheads="1"/>
          </p:cNvSpPr>
          <p:nvPr>
            <p:ph type="body" idx="1"/>
          </p:nvPr>
        </p:nvSpPr>
        <p:spPr>
          <a:noFill/>
        </p:spPr>
        <p:txBody>
          <a:bodyPr/>
          <a:lstStyle/>
          <a:p>
            <a:endParaRPr lang="en-US" altLang="en-US"/>
          </a:p>
        </p:txBody>
      </p:sp>
      <p:sp>
        <p:nvSpPr>
          <p:cNvPr id="77828" name="Slide Number Placeholder 3"/>
          <p:cNvSpPr txBox="1">
            <a:spLocks noGrp="1"/>
          </p:cNvSpPr>
          <p:nvPr/>
        </p:nvSpPr>
        <p:spPr bwMode="auto">
          <a:xfrm>
            <a:off x="5265809" y="6658664"/>
            <a:ext cx="4028440" cy="35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77" tIns="46589" rIns="93177" bIns="46589" anchor="b"/>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D53549-DF5C-4533-B34E-FEE3ADC1DE8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7578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ChangeArrowheads="1" noTextEdit="1"/>
          </p:cNvSpPr>
          <p:nvPr>
            <p:ph type="sldImg"/>
          </p:nvPr>
        </p:nvSpPr>
        <p:spPr>
          <a:xfrm>
            <a:off x="2311400" y="525463"/>
            <a:ext cx="4673600" cy="2628900"/>
          </a:xfrm>
          <a:ln/>
        </p:spPr>
      </p:sp>
      <p:sp>
        <p:nvSpPr>
          <p:cNvPr id="77827" name="Notes Placeholder 2"/>
          <p:cNvSpPr>
            <a:spLocks noGrp="1" noChangeArrowheads="1"/>
          </p:cNvSpPr>
          <p:nvPr>
            <p:ph type="body" idx="1"/>
          </p:nvPr>
        </p:nvSpPr>
        <p:spPr>
          <a:noFill/>
        </p:spPr>
        <p:txBody>
          <a:bodyPr/>
          <a:lstStyle/>
          <a:p>
            <a:endParaRPr lang="en-US" altLang="en-US"/>
          </a:p>
        </p:txBody>
      </p:sp>
      <p:sp>
        <p:nvSpPr>
          <p:cNvPr id="77828" name="Slide Number Placeholder 3"/>
          <p:cNvSpPr txBox="1">
            <a:spLocks noGrp="1"/>
          </p:cNvSpPr>
          <p:nvPr/>
        </p:nvSpPr>
        <p:spPr bwMode="auto">
          <a:xfrm>
            <a:off x="5265809" y="6658664"/>
            <a:ext cx="4028440" cy="35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77" tIns="46589" rIns="93177" bIns="46589" anchor="b"/>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D53549-DF5C-4533-B34E-FEE3ADC1DE8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11011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600"/>
              <a:t>[JEREMY – 3 minutes]</a:t>
            </a:r>
          </a:p>
          <a:p>
            <a:pPr marL="171450" indent="-171450">
              <a:buFontTx/>
              <a:buChar char="-"/>
            </a:pPr>
            <a:r>
              <a:rPr lang="en-US" sz="1600"/>
              <a:t>To give you the big picture, this membership system addresses the four areas that impact club growth and experience has shown that growth is only achievable if we focus on </a:t>
            </a:r>
            <a:r>
              <a:rPr lang="en-US" sz="1600" u="sng"/>
              <a:t>each</a:t>
            </a:r>
            <a:r>
              <a:rPr lang="en-US" sz="1600"/>
              <a:t> of these four areas.</a:t>
            </a:r>
          </a:p>
          <a:p>
            <a:pPr marL="171450" indent="-171450">
              <a:buFontTx/>
              <a:buChar char="-"/>
            </a:pPr>
            <a:endParaRPr lang="en-US" sz="1600"/>
          </a:p>
          <a:p>
            <a:pPr marL="171450" indent="-171450">
              <a:buFontTx/>
              <a:buChar char="-"/>
            </a:pPr>
            <a:r>
              <a:rPr lang="en-US" sz="1600"/>
              <a:t>The Prospect Pipeline which is the focus of today’s session asks if  you are consistently generating enough prospective members and shows you how to.</a:t>
            </a:r>
          </a:p>
          <a:p>
            <a:pPr marL="171450" indent="-171450">
              <a:buFontTx/>
              <a:buChar char="-"/>
            </a:pPr>
            <a:r>
              <a:rPr lang="en-US" sz="1600"/>
              <a:t>Attraction poses the question are we making a successful case to our prospects about what is important to </a:t>
            </a:r>
            <a:r>
              <a:rPr lang="en-US" sz="1600" b="1" i="1" u="sng"/>
              <a:t>them? </a:t>
            </a:r>
            <a:r>
              <a:rPr lang="en-US" sz="1600" b="0" i="0" u="none"/>
              <a:t> That’s to say meaningful opportunities to serve, leadership opportunities or an expanded network of friends or professional acquaintances for example.</a:t>
            </a:r>
            <a:endParaRPr lang="en-US" sz="1600"/>
          </a:p>
          <a:p>
            <a:pPr marL="171450" indent="-171450">
              <a:buFontTx/>
              <a:buChar char="-"/>
            </a:pPr>
            <a:r>
              <a:rPr lang="en-US" sz="1600"/>
              <a:t>Onboarding considers how do we prepare new members for success? How do we make them feel welcome to Rotary and part of our amazing organization? How do we show them the opportunities that exist for them and match their passions with what Rotary and our clubs have to offer. </a:t>
            </a:r>
          </a:p>
          <a:p>
            <a:pPr marL="171450" indent="-171450">
              <a:buFontTx/>
              <a:buChar char="-"/>
            </a:pPr>
            <a:r>
              <a:rPr lang="en-US" sz="1600"/>
              <a:t>And lastly, Engagement – is your club a ‘friendly group’ or a ‘group of friends?’ How do we keep our members involved and ensure they get the right return on their investment, creating value for them from their Rotary experience?</a:t>
            </a:r>
          </a:p>
          <a:p>
            <a:pPr marL="171450" indent="-171450">
              <a:buFontTx/>
              <a:buChar char="-"/>
            </a:pPr>
            <a:endParaRPr lang="en-US" sz="1600"/>
          </a:p>
          <a:p>
            <a:pPr marL="171450" indent="-171450">
              <a:buFontTx/>
              <a:buChar char="-"/>
            </a:pPr>
            <a:r>
              <a:rPr lang="en-US" sz="1600"/>
              <a:t>These monthly sessions will provide fundamental techniques to help all our clubs recover from the challenges of the past two years and provide a MAP to achieve consistent, moderate club membership growth.</a:t>
            </a:r>
          </a:p>
          <a:p>
            <a:pPr marL="171450" indent="-171450">
              <a:buFontTx/>
              <a:buChar char="-"/>
            </a:pPr>
            <a:endParaRPr lang="en-US" sz="1600"/>
          </a:p>
          <a:p>
            <a:pPr marL="171450" indent="-171450">
              <a:buFontTx/>
              <a:buChar char="-"/>
            </a:pPr>
            <a:r>
              <a:rPr lang="en-US" sz="1600"/>
              <a:t>Please note, while these methods are proven to work, they aren’t intending to replace successful processes in your club. In fact, we want to hear what is working for you and along the way will be finding ways for you to share and brag about your successes too!</a:t>
            </a:r>
          </a:p>
          <a:p>
            <a:pPr marL="171450" indent="-171450">
              <a:buFontTx/>
              <a:buChar char="-"/>
            </a:pPr>
            <a:endParaRPr lang="en-US" sz="1600"/>
          </a:p>
          <a:p>
            <a:pPr marL="171450" indent="-171450">
              <a:buFontTx/>
              <a:buChar char="-"/>
            </a:pPr>
            <a:endParaRPr lang="en-US" sz="1600"/>
          </a:p>
          <a:p>
            <a:pPr marL="171450" indent="-171450">
              <a:buFontTx/>
              <a:buChar char="-"/>
            </a:pPr>
            <a:endParaRPr lang="en-US" sz="1600"/>
          </a:p>
          <a:p>
            <a:pPr marL="171450" indent="-171450">
              <a:buFontTx/>
              <a:buChar char="-"/>
            </a:pPr>
            <a:endParaRPr lang="en-US" sz="1600"/>
          </a:p>
          <a:p>
            <a:pPr marL="171450" indent="-171450">
              <a:buFontTx/>
              <a:buChar char="-"/>
            </a:pPr>
            <a:endParaRPr lang="en-US" sz="16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072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60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600"/>
              <a:t>[JEREMY – 1 minute]</a:t>
            </a:r>
          </a:p>
          <a:p>
            <a:pPr marL="171450" indent="-171450">
              <a:buFontTx/>
              <a:buChar char="-"/>
            </a:pPr>
            <a:endParaRPr lang="en-US" sz="1600"/>
          </a:p>
          <a:p>
            <a:pPr marL="171450" indent="-171450">
              <a:buFontTx/>
              <a:buChar char="-"/>
            </a:pPr>
            <a:r>
              <a:rPr lang="en-US" sz="1600"/>
              <a:t>When done well however, it’s been proven that following the four steps of the MAP Membership System will reduce attrition and increase retention, which, when combined with attracting new members will lead to the desired goal of consistent moderate club membership growth. </a:t>
            </a:r>
          </a:p>
          <a:p>
            <a:pPr marL="171450" indent="-171450">
              <a:buFontTx/>
              <a:buChar char="-"/>
            </a:pPr>
            <a:endParaRPr lang="en-US" sz="1600"/>
          </a:p>
          <a:p>
            <a:pPr marL="171450" indent="-171450">
              <a:buFontTx/>
              <a:buChar char="-"/>
            </a:pPr>
            <a:endParaRPr lang="en-US" sz="1600"/>
          </a:p>
          <a:p>
            <a:pPr marL="171450" indent="-171450">
              <a:buFontTx/>
              <a:buChar char="-"/>
            </a:pPr>
            <a:endParaRPr lang="en-US" sz="1600"/>
          </a:p>
          <a:p>
            <a:pPr marL="171450" indent="-171450">
              <a:buFontTx/>
              <a:buChar char="-"/>
            </a:pPr>
            <a:endParaRPr lang="en-US" sz="1600"/>
          </a:p>
          <a:p>
            <a:pPr marL="171450" indent="-171450">
              <a:buFontTx/>
              <a:buChar char="-"/>
            </a:pPr>
            <a:endParaRPr lang="en-US" sz="16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619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600"/>
              <a:t>[JEREMY – 2 minutes]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60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600">
                <a:cs typeface="Calibri"/>
              </a:rPr>
              <a:t>However, this isn't about simply increasing numbers. This is about making greater impact in the communities our clubs serve, growing our networks, and increasing our opportunities for fellowship. But this only happens when we have membership growth at the center of our priorities.</a:t>
            </a:r>
            <a:r>
              <a:rPr lang="en-US" sz="1600"/>
              <a:t> </a:t>
            </a:r>
          </a:p>
          <a:p>
            <a:pPr marL="171450" indent="-171450">
              <a:buFontTx/>
              <a:buChar char="-"/>
            </a:pPr>
            <a:r>
              <a:rPr lang="en-US" sz="1600">
                <a:cs typeface="Calibri"/>
              </a:rPr>
              <a:t>As I said we believe the Membership Action Plan gives club membership chairs and presidents the steps to do this. Allowing your club to unite more people and broaden lasting change. In short to grow more AND to do more. Thereby allowing your members to enjoy their Rotary experiences to the fullest.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600"/>
              <a:t>If none that appeals to you, then do it for the awards, recognition, and adulation you’ll receive throughout the Rotary World! You’ll be eligible to win the Zone Membership Builders and other awards for successful completing this program!</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60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6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324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[JEREMY – 1 minute]</a:t>
            </a:r>
          </a:p>
          <a:p>
            <a:endParaRPr lang="en-US" sz="1600"/>
          </a:p>
          <a:p>
            <a:r>
              <a:rPr lang="en-US" sz="1600"/>
              <a:t>Today we are going to share three STRATEGIES for creating a membership pipeline. We aren’t expecting you to try and implement all of them. Find one that suits you and your club best and give it a try. We’ll provide handouts afterward with more details on implementation.</a:t>
            </a:r>
          </a:p>
          <a:p>
            <a:br>
              <a:rPr lang="en-US" sz="1600">
                <a:cs typeface="+mn-lt"/>
              </a:rPr>
            </a:br>
            <a:r>
              <a:rPr lang="en-US" sz="1600">
                <a:cs typeface="Calibri"/>
              </a:rPr>
              <a:t>Then, a month or two later try another and see how that works for your club.  And a couple of months after that, try the third one.  Keep running these plays throughout the year – this isn't a "one and done" activity. We want you to build these good memberships habits into your club’s culture year-round and not just during Membership Month!</a:t>
            </a:r>
          </a:p>
          <a:p>
            <a:endParaRPr lang="en-US" sz="1600">
              <a:cs typeface="Calibri"/>
            </a:endParaRPr>
          </a:p>
          <a:p>
            <a:r>
              <a:rPr lang="en-US" sz="1600">
                <a:cs typeface="Calibri"/>
              </a:rPr>
              <a:t>So let me now pass over to Mike Darragh Rotary Coordinator for Zone 34 to tell us more about how to Create a Membership Pipeline. Mike over to you.</a:t>
            </a:r>
          </a:p>
          <a:p>
            <a:endParaRPr lang="en-US" sz="1600">
              <a:cs typeface="Calibri"/>
            </a:endParaRPr>
          </a:p>
          <a:p>
            <a:r>
              <a:rPr lang="en-US" sz="1600">
                <a:cs typeface="Calibri"/>
              </a:rPr>
              <a:t>[PASS TO MIKE 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191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Thanks, Jeremy.</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We’re going to talk about 3 different ways to create a Membership Pipeline.  I will present the first one, called “Who Do You Know”, then Chris Jones will show you how to do a “Gap Analysis”, and Terry Weaver will talk about the “Personal Ask”.  The goal is to get people to IDENTIFY a person, then get them to ASK that person, and—most important—to FOLLOW UP.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But first, let’s do a quick poll.  How many leads does it take to gain one new member?  Click on your answer.  You’ve got 10 seconds.</a:t>
            </a:r>
          </a:p>
          <a:p>
            <a:pPr marL="0" marR="0" indent="45720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If you’ve had a sales job, you probably already know this.</a:t>
            </a:r>
          </a:p>
          <a:p>
            <a:pPr marL="0" marR="0" indent="45720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Yep.  The answer is 10.  10 contacts to find 3 good prospects.  Of those 3, one is likely to join.  It may simply not be the right time for the other 2 prospects, so keep them on your list.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So how do you find the leads?  And can you improve your “success rate” so it takes less than 10 leads to gain one member?</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First:  let’s play “Who do you know?”.  At a club meeting you pass out a 3x5 card to each person, and you ask people:</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“Who do you know that would add value to our club?”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Have them write their own name on the card and the name of at least one potential Rotarian.  It’s great to have tables brainstorm these ideas:  it really is true that you get more ideas when you work together.</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Do it yourself right now.  As we talk, right down a name of someone who would make your club better:  maybe they enhance your club’s connection to the community, or they have a love for serving, or they are really interesting people who love to interact with others.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It’s not easy to come up with a name when you don’t have time to think, is it?  Does it help you if I add a couple of other ideas:  some of the best Rotarians are friends, neighbors, co-workers, or someone you sell to.</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You can increase your success rate if you do this during a club assembly.  After you hand out the 3x5 cards, you can ask different people why they joined Rotary.  Just hearing the stories helps your members think of potential people.  Chris Jones will be giving you some other ways to spark ideas of potential members when he talks about “Gap analysis.”  If you help your members come up with ideas, you’ll build a list of folks who will strengthen your club.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Now, the two crucial steps:</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#1:  COLLECT THE NAMES.</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#2:  FOLLOWUP with the proposer.</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Now that you have the names and the proposer, follow-up every 3-4 weeks to make sure the prospect is being asked to an event that will resonate with </a:t>
            </a:r>
            <a:r>
              <a:rPr lang="en-US" sz="1800" u="sng">
                <a:effectLst/>
                <a:latin typeface="Calibri" panose="020F0502020204030204" pitchFamily="34" charset="0"/>
                <a:ea typeface="Calibri" panose="020F0502020204030204" pitchFamily="34" charset="0"/>
                <a:cs typeface="Times New Roman" panose="02020603050405020304" pitchFamily="18" charset="0"/>
              </a:rPr>
              <a:t>them</a:t>
            </a:r>
            <a:r>
              <a:rPr lang="en-US" sz="1800">
                <a:effectLst/>
                <a:latin typeface="Calibri" panose="020F0502020204030204" pitchFamily="34" charset="0"/>
                <a:ea typeface="Calibri" panose="020F0502020204030204" pitchFamily="34" charset="0"/>
                <a:cs typeface="Times New Roman" panose="02020603050405020304" pitchFamily="18" charset="0"/>
              </a:rPr>
              <a:t>.  Many Rotarians aren’t used to asking others to Rotary; you have to help them by keeping it on their radar.  And don’t ask prospects up front to “Join Rotary”; ask them to come to something they will enjoy, or—even better—an event where they can help.</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One final point:  your members might identify some great people, but none of your current members know them.  That’s OK.  One club went from 28 members to 70 in two years by creating a “Green Room.”  That’s where they placed these great prospects until someone actually knew them and could make a personal contact with them.  Terry will talk more about that PERSONAL CONTACT after Chris.</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All three of these ideas can be used alone, or they can be used in combination.  Figure out what works for you.  You’ll find more ideas if you follow the links to the resources on the next three slides.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Now, to tell you how to do a Gap Analysis, I turn it over to Zone 33’s past Rotary Coordinator, Chris Jones.</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[PASS to CHRIS]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935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[Chris – 5 minutes]</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Mike, thanks for a great presentation on Who Do You Know? This is a great strategy that works successfully when implemented consistently and followed up on regularly.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What I would like to share with you is about performing a Gap Analysis in your club. Before I get into what this actually is, let me set the stage a bit.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Let’s say that a family member (spouse, parent, </a:t>
            </a:r>
            <a:r>
              <a:rPr lang="en-US" sz="1800" err="1">
                <a:effectLst/>
                <a:latin typeface="Calibri" panose="020F0502020204030204" pitchFamily="34" charset="0"/>
                <a:ea typeface="Calibri" panose="020F0502020204030204" pitchFamily="34" charset="0"/>
                <a:cs typeface="Times New Roman" panose="02020603050405020304" pitchFamily="18" charset="0"/>
              </a:rPr>
              <a:t>etc</a:t>
            </a:r>
            <a:r>
              <a:rPr lang="en-US" sz="1800">
                <a:effectLst/>
                <a:latin typeface="Calibri" panose="020F0502020204030204" pitchFamily="34" charset="0"/>
                <a:ea typeface="Calibri" panose="020F0502020204030204" pitchFamily="34" charset="0"/>
                <a:cs typeface="Times New Roman" panose="02020603050405020304" pitchFamily="18" charset="0"/>
              </a:rPr>
              <a:t>) asks you to go get some groceries from the grocery store, and that’s all the information you are given. Think about this for a minute. You go off to a 50,000 square foot store and you are just supposed to go inside, get some groceries, and return home with them. What do you suppose your odds are of getting home with the desired groceries you were sent to acquire? Maybe 50/50 at best?</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Ok, so now let’s say you were sent off to the grocery store to buy something for only dinner. Still not a lot of direction, but you are getting closer in terms of the desired meal group, but not so much about the food specifics. Maybe your odds are now at 70%.</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Finally, you are sent to the 50,000 sq ft grocery store to get vegetables. Now you have excellent odds of returning home with the intended groceries.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This is about being intentional!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So now, let’s switch gears and look at our clubs. What types of people make up our clubs? What professions are covered? What professions are available in your club’s market that you do not have as members in your club? Where do you find out what classification of professions are available? The Chamber could be a good option. And there are many other options as well.</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So this is where you start… Identify the professions that are not represented in your club. That’s the first step – identifying the “GAP”.</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Next, we need to identify who in the club knows someone that may work in that space. Or who may someone who knows someone.</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This process works very similar to the way Who Do You Know works. Hand out the 3x5 cards to your members. Post a list (using a projector or even writing the missing professions on a flip chart) of the professions that your club wants to have represented in your membership. Have your members write down the names of people they know. Have them place their own name on the top right of the index card. Then ask them to take a photo of their 3x5 card and then hand the cards into your Club Membership Chair. Now ask the members to either reach out to the names they listed, or ask someone in the club to work them </a:t>
            </a:r>
            <a:r>
              <a:rPr lang="en-US" sz="1800" err="1">
                <a:effectLst/>
                <a:latin typeface="Calibri" panose="020F0502020204030204" pitchFamily="34" charset="0"/>
                <a:ea typeface="Calibri" panose="020F0502020204030204" pitchFamily="34" charset="0"/>
                <a:cs typeface="Times New Roman" panose="02020603050405020304" pitchFamily="18" charset="0"/>
              </a:rPr>
              <a:t>them</a:t>
            </a:r>
            <a:r>
              <a:rPr lang="en-US" sz="1800">
                <a:effectLst/>
                <a:latin typeface="Calibri" panose="020F0502020204030204" pitchFamily="34" charset="0"/>
                <a:ea typeface="Calibri" panose="020F0502020204030204" pitchFamily="34" charset="0"/>
                <a:cs typeface="Times New Roman" panose="02020603050405020304" pitchFamily="18" charset="0"/>
              </a:rPr>
              <a:t> on this process.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i="1">
                <a:effectLst/>
                <a:latin typeface="Calibri" panose="020F0502020204030204" pitchFamily="34" charset="0"/>
                <a:ea typeface="Calibri" panose="020F0502020204030204" pitchFamily="34" charset="0"/>
                <a:cs typeface="Times New Roman" panose="02020603050405020304" pitchFamily="18" charset="0"/>
              </a:rPr>
              <a:t>NOTE: Not everyone likes calling on others about membership. Some in your club LOVE doing this. It is suggested that you do not ask people to reach out to others if they are not comfortable doing so. Let’s let the others who enjoy doing this do so. The member who prefers to not make the ask could even make an introduction to the member who will make the ask.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Once you have your Gap Analysis Lead Generation list, put a plan of action into place to follow up on those leads. The GOLD IS IN THE FOLLOW UP! If </a:t>
            </a:r>
            <a:r>
              <a:rPr lang="en-US" sz="1800" err="1">
                <a:effectLst/>
                <a:latin typeface="Calibri" panose="020F0502020204030204" pitchFamily="34" charset="0"/>
                <a:ea typeface="Calibri" panose="020F0502020204030204" pitchFamily="34" charset="0"/>
                <a:cs typeface="Times New Roman" panose="02020603050405020304" pitchFamily="18" charset="0"/>
              </a:rPr>
              <a:t>MsDonalds</a:t>
            </a:r>
            <a:r>
              <a:rPr lang="en-US" sz="1800">
                <a:effectLst/>
                <a:latin typeface="Calibri" panose="020F0502020204030204" pitchFamily="34" charset="0"/>
                <a:ea typeface="Calibri" panose="020F0502020204030204" pitchFamily="34" charset="0"/>
                <a:cs typeface="Times New Roman" panose="02020603050405020304" pitchFamily="18" charset="0"/>
              </a:rPr>
              <a:t> only ever ran one commercial, would they have sold billions of hamburgers? Again, the gold is in the follow up!</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Terry Weaver is going to speak more about making the Personal Ask, and I do not want to take too much of his thunder, so let me stop here and introduce Zone 33’s Rotary Coordinator, Terry Weaver. </a:t>
            </a:r>
          </a:p>
          <a:p>
            <a:endParaRPr lang="en-US" sz="1600"/>
          </a:p>
          <a:p>
            <a:r>
              <a:rPr lang="en-US" sz="1600"/>
              <a:t>[PASS TO TERRY]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23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[TERRY – 5 minutes]</a:t>
            </a:r>
          </a:p>
          <a:p>
            <a:endParaRPr lang="en-US" sz="1600"/>
          </a:p>
          <a:p>
            <a:pPr marL="0" marR="0" algn="ctr">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Personal Ask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Our program today is focused on the first success principle of a Rotary club MEMBERSHIP SYSTEM – Building a pipeline of prospects.  Again, we’re not looking for just ANYBODY.  We’re looking for more of the quality people we have in Rotary today, as well as underrepresented groups in our communities.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Happily, quality people KNOW quality people – they hang around with quality friends, they have quality customers and suppliers and also have quality neighbors and family members.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We’ve discussed two tried and true strategies for prompting your members to bring those quality Rotary prospects to the table.  And here’s a third.  We call it the PERSONAL ASK.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Now, you want to ask from the podium.  You want to ask in your club newsletter.  You want to ask in emails.  Always remind your members that we need them to be talking about Rotary with people they know.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Trouble is, many members hear or read those messages and think you’re talking to someone ELSE – they don’t take them as a PERSONAL ASK.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What we mean by a PERSONAL ASK is a real 1-on-1 conversation, by phone or in person between a club leader and a club member.  That club leader may be the club President, Membership Chair, a Board member or a well-known, high profile member.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Buttonhole someone following a Rotary meeting or at a service project or call them on the phone.  Now, you don’t need to make this up on your own, we have a SCRIPT for that </a:t>
            </a:r>
            <a:r>
              <a:rPr lang="en-US" sz="1800" b="1">
                <a:effectLst/>
                <a:latin typeface="Arial" panose="020B0604020202020204" pitchFamily="34" charset="0"/>
                <a:ea typeface="Calibri" panose="020F0502020204030204" pitchFamily="34" charset="0"/>
                <a:cs typeface="Times New Roman" panose="02020603050405020304" pitchFamily="18" charset="0"/>
              </a:rPr>
              <a:t>– just search PERSONAL on the zone website</a:t>
            </a: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So, here’s how that call goes….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Hi, Jeremy, is this an OK time for a call?  Are you tied up with something?  Good.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a:effectLst/>
                <a:latin typeface="Arial" panose="020B0604020202020204" pitchFamily="34" charset="0"/>
                <a:ea typeface="Calibri" panose="020F0502020204030204" pitchFamily="34" charset="0"/>
                <a:cs typeface="Times New Roman" panose="02020603050405020304" pitchFamily="18" charset="0"/>
              </a:rPr>
              <a:t>We have a great Rotary club</a:t>
            </a: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a:effectLst/>
                <a:latin typeface="Arial" panose="020B0604020202020204" pitchFamily="34" charset="0"/>
                <a:ea typeface="Calibri" panose="020F0502020204030204" pitchFamily="34" charset="0"/>
                <a:cs typeface="Times New Roman" panose="02020603050405020304" pitchFamily="18" charset="0"/>
              </a:rPr>
              <a:t>"At its current size its long term sustainability is in jeopardy</a:t>
            </a: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a:effectLst/>
                <a:latin typeface="Arial" panose="020B0604020202020204" pitchFamily="34" charset="0"/>
                <a:ea typeface="Calibri" panose="020F0502020204030204" pitchFamily="34" charset="0"/>
                <a:cs typeface="Times New Roman" panose="02020603050405020304" pitchFamily="18" charset="0"/>
              </a:rPr>
              <a:t>"We could do a whole lot more for our community with 10 more members</a:t>
            </a: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a:effectLst/>
                <a:latin typeface="Arial" panose="020B0604020202020204" pitchFamily="34" charset="0"/>
                <a:ea typeface="Calibri" panose="020F0502020204030204" pitchFamily="34" charset="0"/>
                <a:cs typeface="Times New Roman" panose="02020603050405020304" pitchFamily="18" charset="0"/>
              </a:rPr>
              <a:t>"I need your help to get there -- I need you to bring in </a:t>
            </a:r>
            <a:r>
              <a:rPr lang="en-US" sz="1800" b="1">
                <a:effectLst/>
                <a:latin typeface="Arial" panose="020B0604020202020204" pitchFamily="34" charset="0"/>
                <a:ea typeface="Calibri" panose="020F0502020204030204" pitchFamily="34" charset="0"/>
                <a:cs typeface="Times New Roman" panose="02020603050405020304" pitchFamily="18" charset="0"/>
              </a:rPr>
              <a:t>one -- only one – </a:t>
            </a:r>
            <a:r>
              <a:rPr lang="en-US" sz="1800">
                <a:effectLst/>
                <a:latin typeface="Arial" panose="020B0604020202020204" pitchFamily="34" charset="0"/>
                <a:ea typeface="Calibri" panose="020F0502020204030204" pitchFamily="34" charset="0"/>
                <a:cs typeface="Times New Roman" panose="02020603050405020304" pitchFamily="18" charset="0"/>
              </a:rPr>
              <a:t>potential Rotarian to a </a:t>
            </a:r>
            <a:r>
              <a:rPr lang="en-US" sz="1800" b="1">
                <a:effectLst/>
                <a:latin typeface="Arial" panose="020B0604020202020204" pitchFamily="34" charset="0"/>
                <a:ea typeface="Calibri" panose="020F0502020204030204" pitchFamily="34" charset="0"/>
                <a:cs typeface="Times New Roman" panose="02020603050405020304" pitchFamily="18" charset="0"/>
              </a:rPr>
              <a:t>Rotary Information Hour</a:t>
            </a:r>
            <a:r>
              <a:rPr lang="en-US" sz="1800">
                <a:effectLst/>
                <a:latin typeface="Arial" panose="020B0604020202020204" pitchFamily="34" charset="0"/>
                <a:ea typeface="Calibri" panose="020F0502020204030204" pitchFamily="34" charset="0"/>
                <a:cs typeface="Times New Roman" panose="02020603050405020304" pitchFamily="18" charset="0"/>
              </a:rPr>
              <a:t> – we call that </a:t>
            </a:r>
            <a:r>
              <a:rPr lang="en-US" sz="1800" b="1">
                <a:effectLst/>
                <a:latin typeface="Arial" panose="020B0604020202020204" pitchFamily="34" charset="0"/>
                <a:ea typeface="Calibri" panose="020F0502020204030204" pitchFamily="34" charset="0"/>
                <a:cs typeface="Times New Roman" panose="02020603050405020304" pitchFamily="18" charset="0"/>
              </a:rPr>
              <a:t>Discover Rotary</a:t>
            </a:r>
            <a:r>
              <a:rPr lang="en-US" sz="1800">
                <a:effectLst/>
                <a:latin typeface="Arial" panose="020B0604020202020204" pitchFamily="34" charset="0"/>
                <a:ea typeface="Calibri" panose="020F0502020204030204" pitchFamily="34" charset="0"/>
                <a:cs typeface="Times New Roman" panose="02020603050405020304" pitchFamily="18" charset="0"/>
              </a:rPr>
              <a:t>, or to a service project in the next three months.  "Can I count on you doing this not only for the </a:t>
            </a:r>
            <a:r>
              <a:rPr lang="en-US" sz="1800" b="1">
                <a:effectLst/>
                <a:latin typeface="Arial" panose="020B0604020202020204" pitchFamily="34" charset="0"/>
                <a:ea typeface="Calibri" panose="020F0502020204030204" pitchFamily="34" charset="0"/>
                <a:cs typeface="Times New Roman" panose="02020603050405020304" pitchFamily="18" charset="0"/>
              </a:rPr>
              <a:t>club</a:t>
            </a:r>
            <a:r>
              <a:rPr lang="en-US" sz="1800">
                <a:effectLst/>
                <a:latin typeface="Arial" panose="020B0604020202020204" pitchFamily="34" charset="0"/>
                <a:ea typeface="Calibri" panose="020F0502020204030204" pitchFamily="34" charset="0"/>
                <a:cs typeface="Times New Roman" panose="02020603050405020304" pitchFamily="18" charset="0"/>
              </a:rPr>
              <a:t> but also for </a:t>
            </a:r>
            <a:r>
              <a:rPr lang="en-US" sz="1800" b="1">
                <a:effectLst/>
                <a:latin typeface="Arial" panose="020B0604020202020204" pitchFamily="34" charset="0"/>
                <a:ea typeface="Calibri" panose="020F0502020204030204" pitchFamily="34" charset="0"/>
                <a:cs typeface="Times New Roman" panose="02020603050405020304" pitchFamily="18" charset="0"/>
              </a:rPr>
              <a:t>me</a:t>
            </a:r>
            <a:r>
              <a:rPr lang="en-US" sz="1800">
                <a:effectLst/>
                <a:latin typeface="Arial" panose="020B0604020202020204" pitchFamily="34" charset="0"/>
                <a:ea typeface="Calibri" panose="020F0502020204030204" pitchFamily="34" charset="0"/>
                <a:cs typeface="Times New Roman" panose="02020603050405020304" pitchFamily="18" charset="0"/>
              </a:rPr>
              <a:t>?</a:t>
            </a: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a:effectLst/>
                <a:latin typeface="Arial" panose="020B0604020202020204" pitchFamily="34" charset="0"/>
                <a:ea typeface="Calibri" panose="020F0502020204030204" pitchFamily="34" charset="0"/>
                <a:cs typeface="Times New Roman" panose="02020603050405020304" pitchFamily="18" charset="0"/>
              </a:rPr>
              <a:t>"How can I help you get a list together of people you can invite to one of our membership events or service projects?"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Folks, this will WORK.  What you’re trying to do is prompt and inspire your members to bring prospects to the table.  Preferably to a Rotary Information Hour – MORE ON THAT NEXT MONTH, or to a Service Project where they can experience Rotary up close and personal.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164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[TERRY – 2 minute]</a:t>
            </a:r>
          </a:p>
          <a:p>
            <a:endParaRPr lang="en-US" sz="1600"/>
          </a:p>
          <a:p>
            <a:pPr marL="0" marR="0">
              <a:lnSpc>
                <a:spcPct val="107000"/>
              </a:lnSpc>
              <a:spcBef>
                <a:spcPts val="0"/>
              </a:spcBef>
              <a:spcAft>
                <a:spcPts val="800"/>
              </a:spcAft>
            </a:pPr>
            <a:r>
              <a:rPr lang="en-US" sz="1600">
                <a:effectLst/>
                <a:latin typeface="Arial" panose="020B0604020202020204" pitchFamily="34" charset="0"/>
                <a:ea typeface="Calibri" panose="020F0502020204030204" pitchFamily="34" charset="0"/>
                <a:cs typeface="Times New Roman" panose="02020603050405020304" pitchFamily="18" charset="0"/>
              </a:rPr>
              <a:t>SO, LET’S RECAP – Here are 3 strategies, each GUARANTEED to help you prompt and inspire your members to bring prospects to the table.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a:effectLst/>
                <a:latin typeface="Arial" panose="020B0604020202020204" pitchFamily="34" charset="0"/>
                <a:ea typeface="Calibri" panose="020F0502020204030204" pitchFamily="34" charset="0"/>
                <a:cs typeface="Times New Roman" panose="02020603050405020304" pitchFamily="18" charset="0"/>
              </a:rPr>
              <a:t>The first is an exercise you can do during the opening of a club meeting or club assembly – Asking your members WHO DO YOU KNOW, and asking them to invite those people to an event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a:effectLst/>
                <a:latin typeface="Arial" panose="020B0604020202020204" pitchFamily="34" charset="0"/>
                <a:ea typeface="Calibri" panose="020F0502020204030204" pitchFamily="34" charset="0"/>
                <a:cs typeface="Times New Roman" panose="02020603050405020304" pitchFamily="18" charset="0"/>
              </a:rPr>
              <a:t>The second is identifying gaps of industries, vocations, business types or professions and asking members to specifically target their prospecting efforts on those.  That works a whole lot better than, “Think of someone who would be a good Rotarian.”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a:effectLst/>
                <a:latin typeface="Arial" panose="020B0604020202020204" pitchFamily="34" charset="0"/>
                <a:ea typeface="Calibri" panose="020F0502020204030204" pitchFamily="34" charset="0"/>
                <a:cs typeface="Times New Roman" panose="02020603050405020304" pitchFamily="18" charset="0"/>
              </a:rPr>
              <a:t>And, then there’s the Personal Ask.   Yes, that’s some work for those doing the asking – the President, Membership Chair or a couple of Board Members, but the yield on a personal conversation beats 10 podium announcements, emails or bulletin articles.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a:effectLst/>
                <a:latin typeface="Arial" panose="020B060402020202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a:effectLst/>
                <a:latin typeface="Arial" panose="020B0604020202020204" pitchFamily="34" charset="0"/>
                <a:ea typeface="Calibri" panose="020F0502020204030204" pitchFamily="34" charset="0"/>
                <a:cs typeface="Times New Roman" panose="02020603050405020304" pitchFamily="18" charset="0"/>
              </a:rPr>
              <a:t>NO MATTER HOW you build your pipeline of prospect names, use your membership management platform, like </a:t>
            </a:r>
            <a:r>
              <a:rPr lang="en-US" sz="1600" err="1">
                <a:effectLst/>
                <a:latin typeface="Arial" panose="020B0604020202020204" pitchFamily="34" charset="0"/>
                <a:ea typeface="Calibri" panose="020F0502020204030204" pitchFamily="34" charset="0"/>
                <a:cs typeface="Times New Roman" panose="02020603050405020304" pitchFamily="18" charset="0"/>
              </a:rPr>
              <a:t>DACdb</a:t>
            </a:r>
            <a:r>
              <a:rPr lang="en-US" sz="1600">
                <a:effectLst/>
                <a:latin typeface="Arial" panose="020B0604020202020204" pitchFamily="34" charset="0"/>
                <a:ea typeface="Calibri" panose="020F0502020204030204" pitchFamily="34" charset="0"/>
                <a:cs typeface="Times New Roman" panose="02020603050405020304" pitchFamily="18" charset="0"/>
              </a:rPr>
              <a:t> or </a:t>
            </a:r>
            <a:r>
              <a:rPr lang="en-US" sz="1600" err="1">
                <a:effectLst/>
                <a:latin typeface="Arial" panose="020B0604020202020204" pitchFamily="34" charset="0"/>
                <a:ea typeface="Calibri" panose="020F0502020204030204" pitchFamily="34" charset="0"/>
                <a:cs typeface="Times New Roman" panose="02020603050405020304" pitchFamily="18" charset="0"/>
              </a:rPr>
              <a:t>ClubRunner</a:t>
            </a:r>
            <a:r>
              <a:rPr lang="en-US" sz="1600">
                <a:effectLst/>
                <a:latin typeface="Arial" panose="020B0604020202020204" pitchFamily="34" charset="0"/>
                <a:ea typeface="Calibri" panose="020F0502020204030204" pitchFamily="34" charset="0"/>
                <a:cs typeface="Times New Roman" panose="02020603050405020304" pitchFamily="18" charset="0"/>
              </a:rPr>
              <a:t> to enter and keep track of those names, phone numbers, email addresses and sponsor names.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a:p>
          <a:p>
            <a:endParaRPr lang="en-US" sz="16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77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298" y="1122363"/>
            <a:ext cx="6859786"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298" y="3602038"/>
            <a:ext cx="685978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C80F02B-769A-4B9A-9B5D-05DC12FA092E}" type="datetimeFigureOut">
              <a:rPr lang="en-US"/>
              <a:pPr>
                <a:defRPr/>
              </a:pPr>
              <a:t>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60A0FB-F397-447B-8764-22EB4CB52734}" type="slidenum">
              <a:rPr lang="en-US" altLang="en-US"/>
              <a:pPr>
                <a:defRPr/>
              </a:pPr>
              <a:t>‹#›</a:t>
            </a:fld>
            <a:endParaRPr lang="en-US" altLang="en-US"/>
          </a:p>
        </p:txBody>
      </p:sp>
    </p:spTree>
    <p:extLst>
      <p:ext uri="{BB962C8B-B14F-4D97-AF65-F5344CB8AC3E}">
        <p14:creationId xmlns:p14="http://schemas.microsoft.com/office/powerpoint/2010/main" val="3388965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4F71DD-781D-42D6-AC97-651978499477}" type="datetimeFigureOut">
              <a:rPr lang="en-US"/>
              <a:pPr>
                <a:defRPr/>
              </a:pPr>
              <a:t>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B9A2CC-B67A-4D12-810D-06769B486EC3}" type="slidenum">
              <a:rPr lang="en-US" altLang="en-US"/>
              <a:pPr>
                <a:defRPr/>
              </a:pPr>
              <a:t>‹#›</a:t>
            </a:fld>
            <a:endParaRPr lang="en-US" altLang="en-US"/>
          </a:p>
        </p:txBody>
      </p:sp>
    </p:spTree>
    <p:extLst>
      <p:ext uri="{BB962C8B-B14F-4D97-AF65-F5344CB8AC3E}">
        <p14:creationId xmlns:p14="http://schemas.microsoft.com/office/powerpoint/2010/main" val="3590500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655" y="274638"/>
            <a:ext cx="2059524" cy="5872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74638"/>
            <a:ext cx="6030896" cy="58721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ACB68C-690B-4310-8CB5-99CCCEF61C8E}" type="datetimeFigureOut">
              <a:rPr lang="en-US"/>
              <a:pPr>
                <a:defRPr/>
              </a:pPr>
              <a:t>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8D80EB-1D83-4069-873C-B29339E1EB74}" type="slidenum">
              <a:rPr lang="en-US" altLang="en-US"/>
              <a:pPr>
                <a:defRPr/>
              </a:pPr>
              <a:t>‹#›</a:t>
            </a:fld>
            <a:endParaRPr lang="en-US" altLang="en-US"/>
          </a:p>
        </p:txBody>
      </p:sp>
    </p:spTree>
    <p:extLst>
      <p:ext uri="{BB962C8B-B14F-4D97-AF65-F5344CB8AC3E}">
        <p14:creationId xmlns:p14="http://schemas.microsoft.com/office/powerpoint/2010/main" val="2404428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73" y="2130435"/>
            <a:ext cx="10362654" cy="1470507"/>
          </a:xfrm>
        </p:spPr>
        <p:txBody>
          <a:bodyPr/>
          <a:lstStyle/>
          <a:p>
            <a:r>
              <a:rPr lang="en-US"/>
              <a:t>Click to edit Master title style</a:t>
            </a:r>
          </a:p>
        </p:txBody>
      </p:sp>
      <p:sp>
        <p:nvSpPr>
          <p:cNvPr id="3" name="Subtitle 2"/>
          <p:cNvSpPr>
            <a:spLocks noGrp="1"/>
          </p:cNvSpPr>
          <p:nvPr>
            <p:ph type="subTitle" idx="1"/>
          </p:nvPr>
        </p:nvSpPr>
        <p:spPr>
          <a:xfrm>
            <a:off x="1829346" y="3885874"/>
            <a:ext cx="8533308" cy="1752163"/>
          </a:xfrm>
        </p:spPr>
        <p:txBody>
          <a:bodyPr/>
          <a:lstStyle>
            <a:lvl1pPr marL="0" indent="0" algn="ctr">
              <a:buNone/>
              <a:defRPr/>
            </a:lvl1pPr>
            <a:lvl2pPr marL="449519" indent="0" algn="ctr">
              <a:buNone/>
              <a:defRPr/>
            </a:lvl2pPr>
            <a:lvl3pPr marL="899038" indent="0" algn="ctr">
              <a:buNone/>
              <a:defRPr/>
            </a:lvl3pPr>
            <a:lvl4pPr marL="1348557" indent="0" algn="ctr">
              <a:buNone/>
              <a:defRPr/>
            </a:lvl4pPr>
            <a:lvl5pPr marL="1798076" indent="0" algn="ctr">
              <a:buNone/>
              <a:defRPr/>
            </a:lvl5pPr>
            <a:lvl6pPr marL="2247595" indent="0" algn="ctr">
              <a:buNone/>
              <a:defRPr/>
            </a:lvl6pPr>
            <a:lvl7pPr marL="2697114" indent="0" algn="ctr">
              <a:buNone/>
              <a:defRPr/>
            </a:lvl7pPr>
            <a:lvl8pPr marL="3146633" indent="0" algn="ctr">
              <a:buNone/>
              <a:defRPr/>
            </a:lvl8pPr>
            <a:lvl9pPr marL="3596152"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C9957F4-0E04-409E-8FBC-FDF5037ED106}" type="datetimeFigureOut">
              <a:rPr lang="en-US"/>
              <a:pPr>
                <a:defRPr/>
              </a:pPr>
              <a:t>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A36769-5B61-49A4-8194-CD652D786715}" type="slidenum">
              <a:rPr lang="en-US" altLang="en-US"/>
              <a:pPr>
                <a:defRPr/>
              </a:pPr>
              <a:t>‹#›</a:t>
            </a:fld>
            <a:endParaRPr lang="en-US" altLang="en-US"/>
          </a:p>
        </p:txBody>
      </p:sp>
    </p:spTree>
    <p:extLst>
      <p:ext uri="{BB962C8B-B14F-4D97-AF65-F5344CB8AC3E}">
        <p14:creationId xmlns:p14="http://schemas.microsoft.com/office/powerpoint/2010/main" val="3857548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285C72-984F-4D2A-9B85-F3F2F08D9C2A}" type="datetimeFigureOut">
              <a:rPr lang="en-US"/>
              <a:pPr>
                <a:defRPr/>
              </a:pPr>
              <a:t>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57AA44-1AF8-493B-8B6B-03A14ECC29CC}" type="slidenum">
              <a:rPr lang="en-US" altLang="en-US"/>
              <a:pPr>
                <a:defRPr/>
              </a:pPr>
              <a:t>‹#›</a:t>
            </a:fld>
            <a:endParaRPr lang="en-US" altLang="en-US"/>
          </a:p>
        </p:txBody>
      </p:sp>
    </p:spTree>
    <p:extLst>
      <p:ext uri="{BB962C8B-B14F-4D97-AF65-F5344CB8AC3E}">
        <p14:creationId xmlns:p14="http://schemas.microsoft.com/office/powerpoint/2010/main" val="2701823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61" y="4406609"/>
            <a:ext cx="10362653" cy="1362430"/>
          </a:xfrm>
        </p:spPr>
        <p:txBody>
          <a:bodyPr anchor="t"/>
          <a:lstStyle>
            <a:lvl1pPr algn="l">
              <a:defRPr sz="3933" b="1" cap="all"/>
            </a:lvl1pPr>
          </a:lstStyle>
          <a:p>
            <a:r>
              <a:rPr lang="en-US"/>
              <a:t>Click to edit Master title style</a:t>
            </a:r>
          </a:p>
        </p:txBody>
      </p:sp>
      <p:sp>
        <p:nvSpPr>
          <p:cNvPr id="3" name="Text Placeholder 2"/>
          <p:cNvSpPr>
            <a:spLocks noGrp="1"/>
          </p:cNvSpPr>
          <p:nvPr>
            <p:ph type="body" idx="1"/>
          </p:nvPr>
        </p:nvSpPr>
        <p:spPr>
          <a:xfrm>
            <a:off x="963061" y="2906626"/>
            <a:ext cx="10362653" cy="1499983"/>
          </a:xfrm>
        </p:spPr>
        <p:txBody>
          <a:bodyPr anchor="b"/>
          <a:lstStyle>
            <a:lvl1pPr marL="0" indent="0">
              <a:buNone/>
              <a:defRPr sz="1966"/>
            </a:lvl1pPr>
            <a:lvl2pPr marL="449519" indent="0">
              <a:buNone/>
              <a:defRPr sz="1770"/>
            </a:lvl2pPr>
            <a:lvl3pPr marL="899038" indent="0">
              <a:buNone/>
              <a:defRPr sz="1573"/>
            </a:lvl3pPr>
            <a:lvl4pPr marL="1348557" indent="0">
              <a:buNone/>
              <a:defRPr sz="1376"/>
            </a:lvl4pPr>
            <a:lvl5pPr marL="1798076" indent="0">
              <a:buNone/>
              <a:defRPr sz="1376"/>
            </a:lvl5pPr>
            <a:lvl6pPr marL="2247595" indent="0">
              <a:buNone/>
              <a:defRPr sz="1376"/>
            </a:lvl6pPr>
            <a:lvl7pPr marL="2697114" indent="0">
              <a:buNone/>
              <a:defRPr sz="1376"/>
            </a:lvl7pPr>
            <a:lvl8pPr marL="3146633" indent="0">
              <a:buNone/>
              <a:defRPr sz="1376"/>
            </a:lvl8pPr>
            <a:lvl9pPr marL="3596152" indent="0">
              <a:buNone/>
              <a:defRPr sz="1376"/>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0059A3A-97F2-44C1-B1FA-A77BA2F9D334}" type="datetimeFigureOut">
              <a:rPr lang="en-US"/>
              <a:pPr>
                <a:defRPr/>
              </a:pPr>
              <a:t>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AE0FE1-0C65-448C-9D63-BF03859BD5D2}" type="slidenum">
              <a:rPr lang="en-US" altLang="en-US"/>
              <a:pPr>
                <a:defRPr/>
              </a:pPr>
              <a:t>‹#›</a:t>
            </a:fld>
            <a:endParaRPr lang="en-US" altLang="en-US"/>
          </a:p>
        </p:txBody>
      </p:sp>
    </p:spTree>
    <p:extLst>
      <p:ext uri="{BB962C8B-B14F-4D97-AF65-F5344CB8AC3E}">
        <p14:creationId xmlns:p14="http://schemas.microsoft.com/office/powerpoint/2010/main" val="236130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7472" y="1621160"/>
            <a:ext cx="5409995" cy="4526149"/>
          </a:xfrm>
        </p:spPr>
        <p:txBody>
          <a:bodyPr/>
          <a:lstStyle>
            <a:lvl1pPr>
              <a:defRPr sz="2753"/>
            </a:lvl1pPr>
            <a:lvl2pPr>
              <a:defRPr sz="2360"/>
            </a:lvl2pPr>
            <a:lvl3pPr>
              <a:defRPr sz="1966"/>
            </a:lvl3pPr>
            <a:lvl4pPr>
              <a:defRPr sz="1770"/>
            </a:lvl4pPr>
            <a:lvl5pPr>
              <a:defRPr sz="1770"/>
            </a:lvl5pPr>
            <a:lvl6pPr>
              <a:defRPr sz="1770"/>
            </a:lvl6pPr>
            <a:lvl7pPr>
              <a:defRPr sz="1770"/>
            </a:lvl7pPr>
            <a:lvl8pPr>
              <a:defRPr sz="1770"/>
            </a:lvl8pPr>
            <a:lvl9pPr>
              <a:defRPr sz="17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312" y="1621160"/>
            <a:ext cx="5411556" cy="4526149"/>
          </a:xfrm>
        </p:spPr>
        <p:txBody>
          <a:bodyPr/>
          <a:lstStyle>
            <a:lvl1pPr>
              <a:defRPr sz="2753"/>
            </a:lvl1pPr>
            <a:lvl2pPr>
              <a:defRPr sz="2360"/>
            </a:lvl2pPr>
            <a:lvl3pPr>
              <a:defRPr sz="1966"/>
            </a:lvl3pPr>
            <a:lvl4pPr>
              <a:defRPr sz="1770"/>
            </a:lvl4pPr>
            <a:lvl5pPr>
              <a:defRPr sz="1770"/>
            </a:lvl5pPr>
            <a:lvl6pPr>
              <a:defRPr sz="1770"/>
            </a:lvl6pPr>
            <a:lvl7pPr>
              <a:defRPr sz="1770"/>
            </a:lvl7pPr>
            <a:lvl8pPr>
              <a:defRPr sz="1770"/>
            </a:lvl8pPr>
            <a:lvl9pPr>
              <a:defRPr sz="17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33FBDF4-9BF8-4EF4-B613-E5308A5956F0}" type="datetimeFigureOut">
              <a:rPr lang="en-US"/>
              <a:pPr>
                <a:defRPr/>
              </a:pPr>
              <a:t>2/5/2023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CF5D98-168B-4AE1-84DF-D086572CDCB9}" type="slidenum">
              <a:rPr lang="en-US" altLang="en-US"/>
              <a:pPr>
                <a:defRPr/>
              </a:pPr>
              <a:t>‹#›</a:t>
            </a:fld>
            <a:endParaRPr lang="en-US" altLang="en-US"/>
          </a:p>
        </p:txBody>
      </p:sp>
    </p:spTree>
    <p:extLst>
      <p:ext uri="{BB962C8B-B14F-4D97-AF65-F5344CB8AC3E}">
        <p14:creationId xmlns:p14="http://schemas.microsoft.com/office/powerpoint/2010/main" val="1727552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303" y="1534372"/>
            <a:ext cx="5386581" cy="640276"/>
          </a:xfrm>
        </p:spPr>
        <p:txBody>
          <a:bodyPr anchor="b"/>
          <a:lstStyle>
            <a:lvl1pPr marL="0" indent="0">
              <a:buNone/>
              <a:defRPr sz="2360" b="1"/>
            </a:lvl1pPr>
            <a:lvl2pPr marL="449519" indent="0">
              <a:buNone/>
              <a:defRPr sz="1966" b="1"/>
            </a:lvl2pPr>
            <a:lvl3pPr marL="899038" indent="0">
              <a:buNone/>
              <a:defRPr sz="1770" b="1"/>
            </a:lvl3pPr>
            <a:lvl4pPr marL="1348557" indent="0">
              <a:buNone/>
              <a:defRPr sz="1573" b="1"/>
            </a:lvl4pPr>
            <a:lvl5pPr marL="1798076" indent="0">
              <a:buNone/>
              <a:defRPr sz="1573" b="1"/>
            </a:lvl5pPr>
            <a:lvl6pPr marL="2247595" indent="0">
              <a:buNone/>
              <a:defRPr sz="1573" b="1"/>
            </a:lvl6pPr>
            <a:lvl7pPr marL="2697114" indent="0">
              <a:buNone/>
              <a:defRPr sz="1573" b="1"/>
            </a:lvl7pPr>
            <a:lvl8pPr marL="3146633" indent="0">
              <a:buNone/>
              <a:defRPr sz="1573" b="1"/>
            </a:lvl8pPr>
            <a:lvl9pPr marL="3596152" indent="0">
              <a:buNone/>
              <a:defRPr sz="1573" b="1"/>
            </a:lvl9pPr>
          </a:lstStyle>
          <a:p>
            <a:pPr lvl="0"/>
            <a:r>
              <a:rPr lang="en-US"/>
              <a:t>Click to edit Master text styles</a:t>
            </a:r>
          </a:p>
        </p:txBody>
      </p:sp>
      <p:sp>
        <p:nvSpPr>
          <p:cNvPr id="4" name="Content Placeholder 3"/>
          <p:cNvSpPr>
            <a:spLocks noGrp="1"/>
          </p:cNvSpPr>
          <p:nvPr>
            <p:ph sz="half" idx="2"/>
          </p:nvPr>
        </p:nvSpPr>
        <p:spPr>
          <a:xfrm>
            <a:off x="610303" y="2174648"/>
            <a:ext cx="5386581" cy="3951374"/>
          </a:xfrm>
        </p:spPr>
        <p:txBody>
          <a:bodyPr/>
          <a:lstStyle>
            <a:lvl1pPr>
              <a:defRPr sz="2360"/>
            </a:lvl1pPr>
            <a:lvl2pPr>
              <a:defRPr sz="1966"/>
            </a:lvl2pPr>
            <a:lvl3pPr>
              <a:defRPr sz="1770"/>
            </a:lvl3pPr>
            <a:lvl4pPr>
              <a:defRPr sz="1573"/>
            </a:lvl4pPr>
            <a:lvl5pPr>
              <a:defRPr sz="1573"/>
            </a:lvl5pPr>
            <a:lvl6pPr>
              <a:defRPr sz="1573"/>
            </a:lvl6pPr>
            <a:lvl7pPr>
              <a:defRPr sz="1573"/>
            </a:lvl7pPr>
            <a:lvl8pPr>
              <a:defRPr sz="1573"/>
            </a:lvl8pPr>
            <a:lvl9pPr>
              <a:defRPr sz="1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54" y="1534372"/>
            <a:ext cx="5388143" cy="640276"/>
          </a:xfrm>
        </p:spPr>
        <p:txBody>
          <a:bodyPr anchor="b"/>
          <a:lstStyle>
            <a:lvl1pPr marL="0" indent="0">
              <a:buNone/>
              <a:defRPr sz="2360" b="1"/>
            </a:lvl1pPr>
            <a:lvl2pPr marL="449519" indent="0">
              <a:buNone/>
              <a:defRPr sz="1966" b="1"/>
            </a:lvl2pPr>
            <a:lvl3pPr marL="899038" indent="0">
              <a:buNone/>
              <a:defRPr sz="1770" b="1"/>
            </a:lvl3pPr>
            <a:lvl4pPr marL="1348557" indent="0">
              <a:buNone/>
              <a:defRPr sz="1573" b="1"/>
            </a:lvl4pPr>
            <a:lvl5pPr marL="1798076" indent="0">
              <a:buNone/>
              <a:defRPr sz="1573" b="1"/>
            </a:lvl5pPr>
            <a:lvl6pPr marL="2247595" indent="0">
              <a:buNone/>
              <a:defRPr sz="1573" b="1"/>
            </a:lvl6pPr>
            <a:lvl7pPr marL="2697114" indent="0">
              <a:buNone/>
              <a:defRPr sz="1573" b="1"/>
            </a:lvl7pPr>
            <a:lvl8pPr marL="3146633" indent="0">
              <a:buNone/>
              <a:defRPr sz="1573" b="1"/>
            </a:lvl8pPr>
            <a:lvl9pPr marL="3596152" indent="0">
              <a:buNone/>
              <a:defRPr sz="1573" b="1"/>
            </a:lvl9pPr>
          </a:lstStyle>
          <a:p>
            <a:pPr lvl="0"/>
            <a:r>
              <a:rPr lang="en-US"/>
              <a:t>Click to edit Master text styles</a:t>
            </a:r>
          </a:p>
        </p:txBody>
      </p:sp>
      <p:sp>
        <p:nvSpPr>
          <p:cNvPr id="6" name="Content Placeholder 5"/>
          <p:cNvSpPr>
            <a:spLocks noGrp="1"/>
          </p:cNvSpPr>
          <p:nvPr>
            <p:ph sz="quarter" idx="4"/>
          </p:nvPr>
        </p:nvSpPr>
        <p:spPr>
          <a:xfrm>
            <a:off x="6193554" y="2174648"/>
            <a:ext cx="5388143" cy="3951374"/>
          </a:xfrm>
        </p:spPr>
        <p:txBody>
          <a:bodyPr/>
          <a:lstStyle>
            <a:lvl1pPr>
              <a:defRPr sz="2360"/>
            </a:lvl1pPr>
            <a:lvl2pPr>
              <a:defRPr sz="1966"/>
            </a:lvl2pPr>
            <a:lvl3pPr>
              <a:defRPr sz="1770"/>
            </a:lvl3pPr>
            <a:lvl4pPr>
              <a:defRPr sz="1573"/>
            </a:lvl4pPr>
            <a:lvl5pPr>
              <a:defRPr sz="1573"/>
            </a:lvl5pPr>
            <a:lvl6pPr>
              <a:defRPr sz="1573"/>
            </a:lvl6pPr>
            <a:lvl7pPr>
              <a:defRPr sz="1573"/>
            </a:lvl7pPr>
            <a:lvl8pPr>
              <a:defRPr sz="1573"/>
            </a:lvl8pPr>
            <a:lvl9pPr>
              <a:defRPr sz="1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17A4B03-0123-483F-B1E9-3CEC6ED292A1}" type="datetimeFigureOut">
              <a:rPr lang="en-US"/>
              <a:pPr>
                <a:defRPr/>
              </a:pPr>
              <a:t>2/5/2023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029EC71-F27E-4070-B9AE-21A659DDBBC3}" type="slidenum">
              <a:rPr lang="en-US" altLang="en-US"/>
              <a:pPr>
                <a:defRPr/>
              </a:pPr>
              <a:t>‹#›</a:t>
            </a:fld>
            <a:endParaRPr lang="en-US" altLang="en-US"/>
          </a:p>
        </p:txBody>
      </p:sp>
    </p:spTree>
    <p:extLst>
      <p:ext uri="{BB962C8B-B14F-4D97-AF65-F5344CB8AC3E}">
        <p14:creationId xmlns:p14="http://schemas.microsoft.com/office/powerpoint/2010/main" val="3943217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C69D773-4337-451F-A423-8CDD049CFF59}" type="datetimeFigureOut">
              <a:rPr lang="en-US"/>
              <a:pPr>
                <a:defRPr/>
              </a:pPr>
              <a:t>2/5/2023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C2E0E41-1A9E-4A4F-98C7-9766C1050711}" type="slidenum">
              <a:rPr lang="en-US" altLang="en-US"/>
              <a:pPr>
                <a:defRPr/>
              </a:pPr>
              <a:t>‹#›</a:t>
            </a:fld>
            <a:endParaRPr lang="en-US" altLang="en-US"/>
          </a:p>
        </p:txBody>
      </p:sp>
    </p:spTree>
    <p:extLst>
      <p:ext uri="{BB962C8B-B14F-4D97-AF65-F5344CB8AC3E}">
        <p14:creationId xmlns:p14="http://schemas.microsoft.com/office/powerpoint/2010/main" val="3481033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96BB44-E368-4525-AF3E-FBE7607C998A}" type="datetimeFigureOut">
              <a:rPr lang="en-US"/>
              <a:pPr>
                <a:defRPr/>
              </a:pPr>
              <a:t>2/5/2023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1398E37-0B3E-4692-8E67-C471AC21FA5C}" type="slidenum">
              <a:rPr lang="en-US" altLang="en-US"/>
              <a:pPr>
                <a:defRPr/>
              </a:pPr>
              <a:t>‹#›</a:t>
            </a:fld>
            <a:endParaRPr lang="en-US" altLang="en-US"/>
          </a:p>
        </p:txBody>
      </p:sp>
    </p:spTree>
    <p:extLst>
      <p:ext uri="{BB962C8B-B14F-4D97-AF65-F5344CB8AC3E}">
        <p14:creationId xmlns:p14="http://schemas.microsoft.com/office/powerpoint/2010/main" val="1997804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303" y="273470"/>
            <a:ext cx="4009889" cy="1161012"/>
          </a:xfrm>
        </p:spPr>
        <p:txBody>
          <a:bodyPr anchor="b"/>
          <a:lstStyle>
            <a:lvl1pPr algn="l">
              <a:defRPr sz="1966" b="1"/>
            </a:lvl1pPr>
          </a:lstStyle>
          <a:p>
            <a:r>
              <a:rPr lang="en-US"/>
              <a:t>Click to edit Master title style</a:t>
            </a:r>
          </a:p>
        </p:txBody>
      </p:sp>
      <p:sp>
        <p:nvSpPr>
          <p:cNvPr id="3" name="Content Placeholder 2"/>
          <p:cNvSpPr>
            <a:spLocks noGrp="1"/>
          </p:cNvSpPr>
          <p:nvPr>
            <p:ph idx="1"/>
          </p:nvPr>
        </p:nvSpPr>
        <p:spPr>
          <a:xfrm>
            <a:off x="4766915" y="273470"/>
            <a:ext cx="6814783" cy="5852553"/>
          </a:xfrm>
        </p:spPr>
        <p:txBody>
          <a:bodyPr/>
          <a:lstStyle>
            <a:lvl1pPr>
              <a:defRPr sz="3146"/>
            </a:lvl1pPr>
            <a:lvl2pPr>
              <a:defRPr sz="2753"/>
            </a:lvl2pPr>
            <a:lvl3pPr>
              <a:defRPr sz="2360"/>
            </a:lvl3pPr>
            <a:lvl4pPr>
              <a:defRPr sz="1966"/>
            </a:lvl4pPr>
            <a:lvl5pPr>
              <a:defRPr sz="1966"/>
            </a:lvl5pPr>
            <a:lvl6pPr>
              <a:defRPr sz="1966"/>
            </a:lvl6pPr>
            <a:lvl7pPr>
              <a:defRPr sz="1966"/>
            </a:lvl7pPr>
            <a:lvl8pPr>
              <a:defRPr sz="1966"/>
            </a:lvl8pPr>
            <a:lvl9pPr>
              <a:defRPr sz="19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303" y="1434481"/>
            <a:ext cx="4009889" cy="4691541"/>
          </a:xfrm>
        </p:spPr>
        <p:txBody>
          <a:bodyPr/>
          <a:lstStyle>
            <a:lvl1pPr marL="0" indent="0">
              <a:buNone/>
              <a:defRPr sz="1376"/>
            </a:lvl1pPr>
            <a:lvl2pPr marL="449519" indent="0">
              <a:buNone/>
              <a:defRPr sz="1180"/>
            </a:lvl2pPr>
            <a:lvl3pPr marL="899038" indent="0">
              <a:buNone/>
              <a:defRPr sz="983"/>
            </a:lvl3pPr>
            <a:lvl4pPr marL="1348557" indent="0">
              <a:buNone/>
              <a:defRPr sz="885"/>
            </a:lvl4pPr>
            <a:lvl5pPr marL="1798076" indent="0">
              <a:buNone/>
              <a:defRPr sz="885"/>
            </a:lvl5pPr>
            <a:lvl6pPr marL="2247595" indent="0">
              <a:buNone/>
              <a:defRPr sz="885"/>
            </a:lvl6pPr>
            <a:lvl7pPr marL="2697114" indent="0">
              <a:buNone/>
              <a:defRPr sz="885"/>
            </a:lvl7pPr>
            <a:lvl8pPr marL="3146633" indent="0">
              <a:buNone/>
              <a:defRPr sz="885"/>
            </a:lvl8pPr>
            <a:lvl9pPr marL="3596152" indent="0">
              <a:buNone/>
              <a:defRPr sz="88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895889-F294-48C0-BCD1-10709B0BC4BE}" type="datetimeFigureOut">
              <a:rPr lang="en-US"/>
              <a:pPr>
                <a:defRPr/>
              </a:pPr>
              <a:t>2/5/2023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A01DDE6-7D5A-4B41-B0DF-D3C0B02F7AE5}" type="slidenum">
              <a:rPr lang="en-US" altLang="en-US"/>
              <a:pPr>
                <a:defRPr/>
              </a:pPr>
              <a:t>‹#›</a:t>
            </a:fld>
            <a:endParaRPr lang="en-US" altLang="en-US"/>
          </a:p>
        </p:txBody>
      </p:sp>
    </p:spTree>
    <p:extLst>
      <p:ext uri="{BB962C8B-B14F-4D97-AF65-F5344CB8AC3E}">
        <p14:creationId xmlns:p14="http://schemas.microsoft.com/office/powerpoint/2010/main" val="505739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2CAE66B-1FBA-4809-83E9-671AC98974AA}" type="datetimeFigureOut">
              <a:rPr lang="en-US"/>
              <a:pPr>
                <a:defRPr/>
              </a:pPr>
              <a:t>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9ABC5A-F33D-4C7F-B038-34442F427D48}" type="slidenum">
              <a:rPr lang="en-US" altLang="en-US"/>
              <a:pPr>
                <a:defRPr/>
              </a:pPr>
              <a:t>‹#›</a:t>
            </a:fld>
            <a:endParaRPr lang="en-US" altLang="en-US"/>
          </a:p>
        </p:txBody>
      </p:sp>
    </p:spTree>
    <p:extLst>
      <p:ext uri="{BB962C8B-B14F-4D97-AF65-F5344CB8AC3E}">
        <p14:creationId xmlns:p14="http://schemas.microsoft.com/office/powerpoint/2010/main" val="574485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01" y="4801256"/>
            <a:ext cx="7315824" cy="566587"/>
          </a:xfrm>
        </p:spPr>
        <p:txBody>
          <a:bodyPr anchor="b"/>
          <a:lstStyle>
            <a:lvl1pPr algn="l">
              <a:defRPr sz="1966" b="1"/>
            </a:lvl1pPr>
          </a:lstStyle>
          <a:p>
            <a:r>
              <a:rPr lang="en-US"/>
              <a:t>Click to edit Master title style</a:t>
            </a:r>
          </a:p>
        </p:txBody>
      </p:sp>
      <p:sp>
        <p:nvSpPr>
          <p:cNvPr id="3" name="Picture Placeholder 2"/>
          <p:cNvSpPr>
            <a:spLocks noGrp="1"/>
          </p:cNvSpPr>
          <p:nvPr>
            <p:ph type="pic" idx="1"/>
          </p:nvPr>
        </p:nvSpPr>
        <p:spPr>
          <a:xfrm>
            <a:off x="2389701" y="612438"/>
            <a:ext cx="7315824" cy="4115128"/>
          </a:xfrm>
        </p:spPr>
        <p:txBody>
          <a:bodyPr/>
          <a:lstStyle>
            <a:lvl1pPr marL="0" indent="0">
              <a:buNone/>
              <a:defRPr sz="3146"/>
            </a:lvl1pPr>
            <a:lvl2pPr marL="449519" indent="0">
              <a:buNone/>
              <a:defRPr sz="2753"/>
            </a:lvl2pPr>
            <a:lvl3pPr marL="899038" indent="0">
              <a:buNone/>
              <a:defRPr sz="2360"/>
            </a:lvl3pPr>
            <a:lvl4pPr marL="1348557" indent="0">
              <a:buNone/>
              <a:defRPr sz="1966"/>
            </a:lvl4pPr>
            <a:lvl5pPr marL="1798076" indent="0">
              <a:buNone/>
              <a:defRPr sz="1966"/>
            </a:lvl5pPr>
            <a:lvl6pPr marL="2247595" indent="0">
              <a:buNone/>
              <a:defRPr sz="1966"/>
            </a:lvl6pPr>
            <a:lvl7pPr marL="2697114" indent="0">
              <a:buNone/>
              <a:defRPr sz="1966"/>
            </a:lvl7pPr>
            <a:lvl8pPr marL="3146633" indent="0">
              <a:buNone/>
              <a:defRPr sz="1966"/>
            </a:lvl8pPr>
            <a:lvl9pPr marL="3596152" indent="0">
              <a:buNone/>
              <a:defRPr sz="1966"/>
            </a:lvl9pPr>
          </a:lstStyle>
          <a:p>
            <a:pPr lvl="0"/>
            <a:endParaRPr lang="en-US" noProof="0"/>
          </a:p>
        </p:txBody>
      </p:sp>
      <p:sp>
        <p:nvSpPr>
          <p:cNvPr id="4" name="Text Placeholder 3"/>
          <p:cNvSpPr>
            <a:spLocks noGrp="1"/>
          </p:cNvSpPr>
          <p:nvPr>
            <p:ph type="body" sz="half" idx="2"/>
          </p:nvPr>
        </p:nvSpPr>
        <p:spPr>
          <a:xfrm>
            <a:off x="2389701" y="5367843"/>
            <a:ext cx="7315824" cy="804031"/>
          </a:xfrm>
        </p:spPr>
        <p:txBody>
          <a:bodyPr/>
          <a:lstStyle>
            <a:lvl1pPr marL="0" indent="0">
              <a:buNone/>
              <a:defRPr sz="1376"/>
            </a:lvl1pPr>
            <a:lvl2pPr marL="449519" indent="0">
              <a:buNone/>
              <a:defRPr sz="1180"/>
            </a:lvl2pPr>
            <a:lvl3pPr marL="899038" indent="0">
              <a:buNone/>
              <a:defRPr sz="983"/>
            </a:lvl3pPr>
            <a:lvl4pPr marL="1348557" indent="0">
              <a:buNone/>
              <a:defRPr sz="885"/>
            </a:lvl4pPr>
            <a:lvl5pPr marL="1798076" indent="0">
              <a:buNone/>
              <a:defRPr sz="885"/>
            </a:lvl5pPr>
            <a:lvl6pPr marL="2247595" indent="0">
              <a:buNone/>
              <a:defRPr sz="885"/>
            </a:lvl6pPr>
            <a:lvl7pPr marL="2697114" indent="0">
              <a:buNone/>
              <a:defRPr sz="885"/>
            </a:lvl7pPr>
            <a:lvl8pPr marL="3146633" indent="0">
              <a:buNone/>
              <a:defRPr sz="885"/>
            </a:lvl8pPr>
            <a:lvl9pPr marL="3596152" indent="0">
              <a:buNone/>
              <a:defRPr sz="88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AD79F3-BB5A-40C0-99DD-D4AE5EB64A9C}" type="datetimeFigureOut">
              <a:rPr lang="en-US"/>
              <a:pPr>
                <a:defRPr/>
              </a:pPr>
              <a:t>2/5/2023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839FFA-BB50-4D93-ADE1-DDF4BCA13AF9}" type="slidenum">
              <a:rPr lang="en-US" altLang="en-US"/>
              <a:pPr>
                <a:defRPr/>
              </a:pPr>
              <a:t>‹#›</a:t>
            </a:fld>
            <a:endParaRPr lang="en-US" altLang="en-US"/>
          </a:p>
        </p:txBody>
      </p:sp>
    </p:spTree>
    <p:extLst>
      <p:ext uri="{BB962C8B-B14F-4D97-AF65-F5344CB8AC3E}">
        <p14:creationId xmlns:p14="http://schemas.microsoft.com/office/powerpoint/2010/main" val="4043204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477014-98CA-495C-BAC0-4064EF47C58F}" type="datetimeFigureOut">
              <a:rPr lang="en-US"/>
              <a:pPr>
                <a:defRPr/>
              </a:pPr>
              <a:t>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80FC3F-E88E-4A09-BDD1-1FDDCDF30A7F}" type="slidenum">
              <a:rPr lang="en-US" altLang="en-US"/>
              <a:pPr>
                <a:defRPr/>
              </a:pPr>
              <a:t>‹#›</a:t>
            </a:fld>
            <a:endParaRPr lang="en-US" altLang="en-US"/>
          </a:p>
        </p:txBody>
      </p:sp>
    </p:spTree>
    <p:extLst>
      <p:ext uri="{BB962C8B-B14F-4D97-AF65-F5344CB8AC3E}">
        <p14:creationId xmlns:p14="http://schemas.microsoft.com/office/powerpoint/2010/main" val="3964037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1726" y="275107"/>
            <a:ext cx="2747141" cy="587220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0303" y="275107"/>
            <a:ext cx="8091579" cy="58722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1A64963-B89C-480A-A19F-7AE6A42C0480}" type="datetimeFigureOut">
              <a:rPr lang="en-US"/>
              <a:pPr>
                <a:defRPr/>
              </a:pPr>
              <a:t>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C5790D-ECE0-4587-B115-B4DCBC91FFEF}" type="slidenum">
              <a:rPr lang="en-US" altLang="en-US"/>
              <a:pPr>
                <a:defRPr/>
              </a:pPr>
              <a:t>‹#›</a:t>
            </a:fld>
            <a:endParaRPr lang="en-US" altLang="en-US"/>
          </a:p>
        </p:txBody>
      </p:sp>
    </p:spTree>
    <p:extLst>
      <p:ext uri="{BB962C8B-B14F-4D97-AF65-F5344CB8AC3E}">
        <p14:creationId xmlns:p14="http://schemas.microsoft.com/office/powerpoint/2010/main" val="4188681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8C5AB-775F-4C44-2CCA-C302AF08CB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2710D8-A803-38D5-05FC-07A9DBF2CC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DEF650-71DB-9C11-CC76-A272D3AF0EF3}"/>
              </a:ext>
            </a:extLst>
          </p:cNvPr>
          <p:cNvSpPr>
            <a:spLocks noGrp="1"/>
          </p:cNvSpPr>
          <p:nvPr>
            <p:ph type="dt" sz="half" idx="10"/>
          </p:nvPr>
        </p:nvSpPr>
        <p:spPr/>
        <p:txBody>
          <a:bodyPr/>
          <a:lstStyle/>
          <a:p>
            <a:fld id="{4DB5853A-B928-4FAA-9EF7-F79B21CC0ED8}" type="datetimeFigureOut">
              <a:rPr lang="en-US" smtClean="0"/>
              <a:t>2/5/2023</a:t>
            </a:fld>
            <a:endParaRPr lang="en-US"/>
          </a:p>
        </p:txBody>
      </p:sp>
      <p:sp>
        <p:nvSpPr>
          <p:cNvPr id="5" name="Footer Placeholder 4">
            <a:extLst>
              <a:ext uri="{FF2B5EF4-FFF2-40B4-BE49-F238E27FC236}">
                <a16:creationId xmlns:a16="http://schemas.microsoft.com/office/drawing/2014/main" id="{DC9B6F61-0346-29F3-67DA-1457FD6FD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F0CB3-FB7C-1F02-A63F-EDF78F84C93C}"/>
              </a:ext>
            </a:extLst>
          </p:cNvPr>
          <p:cNvSpPr>
            <a:spLocks noGrp="1"/>
          </p:cNvSpPr>
          <p:nvPr>
            <p:ph type="sldNum" sz="quarter" idx="12"/>
          </p:nvPr>
        </p:nvSpPr>
        <p:spPr/>
        <p:txBody>
          <a:bodyPr/>
          <a:lstStyle/>
          <a:p>
            <a:fld id="{550A957E-8582-4887-9E7F-3F51D72E674E}" type="slidenum">
              <a:rPr lang="en-US" smtClean="0"/>
              <a:t>‹#›</a:t>
            </a:fld>
            <a:endParaRPr lang="en-US"/>
          </a:p>
        </p:txBody>
      </p:sp>
    </p:spTree>
    <p:extLst>
      <p:ext uri="{BB962C8B-B14F-4D97-AF65-F5344CB8AC3E}">
        <p14:creationId xmlns:p14="http://schemas.microsoft.com/office/powerpoint/2010/main" val="2796245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35A3A-A632-DEB8-7E6A-46CBFF0FEB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768D59-2E4B-6FE4-F7DF-86868EB144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6AA7E9-64C9-A7B3-82DF-76FCA44F1B67}"/>
              </a:ext>
            </a:extLst>
          </p:cNvPr>
          <p:cNvSpPr>
            <a:spLocks noGrp="1"/>
          </p:cNvSpPr>
          <p:nvPr>
            <p:ph type="dt" sz="half" idx="10"/>
          </p:nvPr>
        </p:nvSpPr>
        <p:spPr/>
        <p:txBody>
          <a:bodyPr/>
          <a:lstStyle/>
          <a:p>
            <a:fld id="{4DB5853A-B928-4FAA-9EF7-F79B21CC0ED8}" type="datetimeFigureOut">
              <a:rPr lang="en-US" smtClean="0"/>
              <a:t>2/5/2023</a:t>
            </a:fld>
            <a:endParaRPr lang="en-US"/>
          </a:p>
        </p:txBody>
      </p:sp>
      <p:sp>
        <p:nvSpPr>
          <p:cNvPr id="5" name="Footer Placeholder 4">
            <a:extLst>
              <a:ext uri="{FF2B5EF4-FFF2-40B4-BE49-F238E27FC236}">
                <a16:creationId xmlns:a16="http://schemas.microsoft.com/office/drawing/2014/main" id="{5A287871-DF00-4E90-0D68-8E8FB8D8EA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9B860-1C36-89CB-B5C4-BD2E84395DD9}"/>
              </a:ext>
            </a:extLst>
          </p:cNvPr>
          <p:cNvSpPr>
            <a:spLocks noGrp="1"/>
          </p:cNvSpPr>
          <p:nvPr>
            <p:ph type="sldNum" sz="quarter" idx="12"/>
          </p:nvPr>
        </p:nvSpPr>
        <p:spPr/>
        <p:txBody>
          <a:bodyPr/>
          <a:lstStyle/>
          <a:p>
            <a:fld id="{550A957E-8582-4887-9E7F-3F51D72E674E}" type="slidenum">
              <a:rPr lang="en-US" smtClean="0"/>
              <a:t>‹#›</a:t>
            </a:fld>
            <a:endParaRPr lang="en-US"/>
          </a:p>
        </p:txBody>
      </p:sp>
    </p:spTree>
    <p:extLst>
      <p:ext uri="{BB962C8B-B14F-4D97-AF65-F5344CB8AC3E}">
        <p14:creationId xmlns:p14="http://schemas.microsoft.com/office/powerpoint/2010/main" val="2406602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839DE-E48D-B1BF-EB91-216E894107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4F8EE4-E4F6-7091-3A34-5281BBE808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A834E3-631E-0961-75B2-4DD948225A6E}"/>
              </a:ext>
            </a:extLst>
          </p:cNvPr>
          <p:cNvSpPr>
            <a:spLocks noGrp="1"/>
          </p:cNvSpPr>
          <p:nvPr>
            <p:ph type="dt" sz="half" idx="10"/>
          </p:nvPr>
        </p:nvSpPr>
        <p:spPr/>
        <p:txBody>
          <a:bodyPr/>
          <a:lstStyle/>
          <a:p>
            <a:fld id="{4DB5853A-B928-4FAA-9EF7-F79B21CC0ED8}" type="datetimeFigureOut">
              <a:rPr lang="en-US" smtClean="0"/>
              <a:t>2/5/2023</a:t>
            </a:fld>
            <a:endParaRPr lang="en-US"/>
          </a:p>
        </p:txBody>
      </p:sp>
      <p:sp>
        <p:nvSpPr>
          <p:cNvPr id="5" name="Footer Placeholder 4">
            <a:extLst>
              <a:ext uri="{FF2B5EF4-FFF2-40B4-BE49-F238E27FC236}">
                <a16:creationId xmlns:a16="http://schemas.microsoft.com/office/drawing/2014/main" id="{827593C6-F9E8-A35B-534D-EB5DD6D0F7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4228F-CDB0-3DC3-6B09-57011D2F7A13}"/>
              </a:ext>
            </a:extLst>
          </p:cNvPr>
          <p:cNvSpPr>
            <a:spLocks noGrp="1"/>
          </p:cNvSpPr>
          <p:nvPr>
            <p:ph type="sldNum" sz="quarter" idx="12"/>
          </p:nvPr>
        </p:nvSpPr>
        <p:spPr/>
        <p:txBody>
          <a:bodyPr/>
          <a:lstStyle/>
          <a:p>
            <a:fld id="{550A957E-8582-4887-9E7F-3F51D72E674E}" type="slidenum">
              <a:rPr lang="en-US" smtClean="0"/>
              <a:t>‹#›</a:t>
            </a:fld>
            <a:endParaRPr lang="en-US"/>
          </a:p>
        </p:txBody>
      </p:sp>
    </p:spTree>
    <p:extLst>
      <p:ext uri="{BB962C8B-B14F-4D97-AF65-F5344CB8AC3E}">
        <p14:creationId xmlns:p14="http://schemas.microsoft.com/office/powerpoint/2010/main" val="565111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80B15-F4AF-8A4F-0819-CDAE71D079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9F9825-332B-EED5-24D3-E68E643171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4FFDFA-3011-CE83-D090-DC11B15C0F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796839-60C7-559A-712A-64CFF5DC3AC8}"/>
              </a:ext>
            </a:extLst>
          </p:cNvPr>
          <p:cNvSpPr>
            <a:spLocks noGrp="1"/>
          </p:cNvSpPr>
          <p:nvPr>
            <p:ph type="dt" sz="half" idx="10"/>
          </p:nvPr>
        </p:nvSpPr>
        <p:spPr/>
        <p:txBody>
          <a:bodyPr/>
          <a:lstStyle/>
          <a:p>
            <a:fld id="{4DB5853A-B928-4FAA-9EF7-F79B21CC0ED8}" type="datetimeFigureOut">
              <a:rPr lang="en-US" smtClean="0"/>
              <a:t>2/5/2023</a:t>
            </a:fld>
            <a:endParaRPr lang="en-US"/>
          </a:p>
        </p:txBody>
      </p:sp>
      <p:sp>
        <p:nvSpPr>
          <p:cNvPr id="6" name="Footer Placeholder 5">
            <a:extLst>
              <a:ext uri="{FF2B5EF4-FFF2-40B4-BE49-F238E27FC236}">
                <a16:creationId xmlns:a16="http://schemas.microsoft.com/office/drawing/2014/main" id="{B859A37C-6E9D-EC24-5FF2-D10252AE0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744C89-4B33-ADA6-7FB7-FC98AC527F0F}"/>
              </a:ext>
            </a:extLst>
          </p:cNvPr>
          <p:cNvSpPr>
            <a:spLocks noGrp="1"/>
          </p:cNvSpPr>
          <p:nvPr>
            <p:ph type="sldNum" sz="quarter" idx="12"/>
          </p:nvPr>
        </p:nvSpPr>
        <p:spPr/>
        <p:txBody>
          <a:bodyPr/>
          <a:lstStyle/>
          <a:p>
            <a:fld id="{550A957E-8582-4887-9E7F-3F51D72E674E}" type="slidenum">
              <a:rPr lang="en-US" smtClean="0"/>
              <a:t>‹#›</a:t>
            </a:fld>
            <a:endParaRPr lang="en-US"/>
          </a:p>
        </p:txBody>
      </p:sp>
    </p:spTree>
    <p:extLst>
      <p:ext uri="{BB962C8B-B14F-4D97-AF65-F5344CB8AC3E}">
        <p14:creationId xmlns:p14="http://schemas.microsoft.com/office/powerpoint/2010/main" val="1184094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58C3A-8FE0-B081-A87A-5D9DDA3257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F7B22D-5801-6FC8-1661-D3D5DB907C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41417C-B5AA-DC99-E2C9-2DE6BBB8C7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8F598-A2ED-BFD8-53B2-ED2F6F12E5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74D488-7722-B867-1FE3-2C9859985B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956563-C5F0-0295-B2FA-99608E5F6CDB}"/>
              </a:ext>
            </a:extLst>
          </p:cNvPr>
          <p:cNvSpPr>
            <a:spLocks noGrp="1"/>
          </p:cNvSpPr>
          <p:nvPr>
            <p:ph type="dt" sz="half" idx="10"/>
          </p:nvPr>
        </p:nvSpPr>
        <p:spPr/>
        <p:txBody>
          <a:bodyPr/>
          <a:lstStyle/>
          <a:p>
            <a:fld id="{4DB5853A-B928-4FAA-9EF7-F79B21CC0ED8}" type="datetimeFigureOut">
              <a:rPr lang="en-US" smtClean="0"/>
              <a:t>2/5/2023</a:t>
            </a:fld>
            <a:endParaRPr lang="en-US"/>
          </a:p>
        </p:txBody>
      </p:sp>
      <p:sp>
        <p:nvSpPr>
          <p:cNvPr id="8" name="Footer Placeholder 7">
            <a:extLst>
              <a:ext uri="{FF2B5EF4-FFF2-40B4-BE49-F238E27FC236}">
                <a16:creationId xmlns:a16="http://schemas.microsoft.com/office/drawing/2014/main" id="{F660A65B-D89B-050C-C106-044573DF12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6BB506-3BEE-D189-B2E6-7EC7BA7D1292}"/>
              </a:ext>
            </a:extLst>
          </p:cNvPr>
          <p:cNvSpPr>
            <a:spLocks noGrp="1"/>
          </p:cNvSpPr>
          <p:nvPr>
            <p:ph type="sldNum" sz="quarter" idx="12"/>
          </p:nvPr>
        </p:nvSpPr>
        <p:spPr/>
        <p:txBody>
          <a:bodyPr/>
          <a:lstStyle/>
          <a:p>
            <a:fld id="{550A957E-8582-4887-9E7F-3F51D72E674E}" type="slidenum">
              <a:rPr lang="en-US" smtClean="0"/>
              <a:t>‹#›</a:t>
            </a:fld>
            <a:endParaRPr lang="en-US"/>
          </a:p>
        </p:txBody>
      </p:sp>
    </p:spTree>
    <p:extLst>
      <p:ext uri="{BB962C8B-B14F-4D97-AF65-F5344CB8AC3E}">
        <p14:creationId xmlns:p14="http://schemas.microsoft.com/office/powerpoint/2010/main" val="4103980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EC8F9-D194-C26D-EB26-7AEA5EBFBD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0A9F5E-F7B7-0AE3-95EF-11BDE4455839}"/>
              </a:ext>
            </a:extLst>
          </p:cNvPr>
          <p:cNvSpPr>
            <a:spLocks noGrp="1"/>
          </p:cNvSpPr>
          <p:nvPr>
            <p:ph type="dt" sz="half" idx="10"/>
          </p:nvPr>
        </p:nvSpPr>
        <p:spPr/>
        <p:txBody>
          <a:bodyPr/>
          <a:lstStyle/>
          <a:p>
            <a:fld id="{4DB5853A-B928-4FAA-9EF7-F79B21CC0ED8}" type="datetimeFigureOut">
              <a:rPr lang="en-US" smtClean="0"/>
              <a:t>2/5/2023</a:t>
            </a:fld>
            <a:endParaRPr lang="en-US"/>
          </a:p>
        </p:txBody>
      </p:sp>
      <p:sp>
        <p:nvSpPr>
          <p:cNvPr id="4" name="Footer Placeholder 3">
            <a:extLst>
              <a:ext uri="{FF2B5EF4-FFF2-40B4-BE49-F238E27FC236}">
                <a16:creationId xmlns:a16="http://schemas.microsoft.com/office/drawing/2014/main" id="{D4EE803F-AB24-15E3-5072-449CC3A416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B9319F-4CE0-4055-0395-EBD4E25B1F3F}"/>
              </a:ext>
            </a:extLst>
          </p:cNvPr>
          <p:cNvSpPr>
            <a:spLocks noGrp="1"/>
          </p:cNvSpPr>
          <p:nvPr>
            <p:ph type="sldNum" sz="quarter" idx="12"/>
          </p:nvPr>
        </p:nvSpPr>
        <p:spPr/>
        <p:txBody>
          <a:bodyPr/>
          <a:lstStyle/>
          <a:p>
            <a:fld id="{550A957E-8582-4887-9E7F-3F51D72E674E}" type="slidenum">
              <a:rPr lang="en-US" smtClean="0"/>
              <a:t>‹#›</a:t>
            </a:fld>
            <a:endParaRPr lang="en-US"/>
          </a:p>
        </p:txBody>
      </p:sp>
    </p:spTree>
    <p:extLst>
      <p:ext uri="{BB962C8B-B14F-4D97-AF65-F5344CB8AC3E}">
        <p14:creationId xmlns:p14="http://schemas.microsoft.com/office/powerpoint/2010/main" val="2630669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736D53-F1E1-515C-8CBE-17C46D4711DE}"/>
              </a:ext>
            </a:extLst>
          </p:cNvPr>
          <p:cNvSpPr>
            <a:spLocks noGrp="1"/>
          </p:cNvSpPr>
          <p:nvPr>
            <p:ph type="dt" sz="half" idx="10"/>
          </p:nvPr>
        </p:nvSpPr>
        <p:spPr/>
        <p:txBody>
          <a:bodyPr/>
          <a:lstStyle/>
          <a:p>
            <a:fld id="{4DB5853A-B928-4FAA-9EF7-F79B21CC0ED8}" type="datetimeFigureOut">
              <a:rPr lang="en-US" smtClean="0"/>
              <a:t>2/5/2023</a:t>
            </a:fld>
            <a:endParaRPr lang="en-US"/>
          </a:p>
        </p:txBody>
      </p:sp>
      <p:sp>
        <p:nvSpPr>
          <p:cNvPr id="3" name="Footer Placeholder 2">
            <a:extLst>
              <a:ext uri="{FF2B5EF4-FFF2-40B4-BE49-F238E27FC236}">
                <a16:creationId xmlns:a16="http://schemas.microsoft.com/office/drawing/2014/main" id="{57948A62-497E-6A0F-04F7-269BC7E9F4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9999EF-B593-DAD5-3F94-C26A5A9E502D}"/>
              </a:ext>
            </a:extLst>
          </p:cNvPr>
          <p:cNvSpPr>
            <a:spLocks noGrp="1"/>
          </p:cNvSpPr>
          <p:nvPr>
            <p:ph type="sldNum" sz="quarter" idx="12"/>
          </p:nvPr>
        </p:nvSpPr>
        <p:spPr/>
        <p:txBody>
          <a:bodyPr/>
          <a:lstStyle/>
          <a:p>
            <a:fld id="{550A957E-8582-4887-9E7F-3F51D72E674E}" type="slidenum">
              <a:rPr lang="en-US" smtClean="0"/>
              <a:t>‹#›</a:t>
            </a:fld>
            <a:endParaRPr lang="en-US"/>
          </a:p>
        </p:txBody>
      </p:sp>
    </p:spTree>
    <p:extLst>
      <p:ext uri="{BB962C8B-B14F-4D97-AF65-F5344CB8AC3E}">
        <p14:creationId xmlns:p14="http://schemas.microsoft.com/office/powerpoint/2010/main" val="3982284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051" y="1709739"/>
            <a:ext cx="7888754"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4051" y="4589464"/>
            <a:ext cx="7888754"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326092CE-A270-4D5A-8DC6-3A0704A44B62}" type="datetimeFigureOut">
              <a:rPr lang="en-US"/>
              <a:pPr>
                <a:defRPr/>
              </a:pPr>
              <a:t>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FC1FC6-CA48-4E7B-ADA4-1A7CC60FFA4C}" type="slidenum">
              <a:rPr lang="en-US" altLang="en-US"/>
              <a:pPr>
                <a:defRPr/>
              </a:pPr>
              <a:t>‹#›</a:t>
            </a:fld>
            <a:endParaRPr lang="en-US" altLang="en-US"/>
          </a:p>
        </p:txBody>
      </p:sp>
    </p:spTree>
    <p:extLst>
      <p:ext uri="{BB962C8B-B14F-4D97-AF65-F5344CB8AC3E}">
        <p14:creationId xmlns:p14="http://schemas.microsoft.com/office/powerpoint/2010/main" val="4089185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158A6-B5CE-8F5B-B679-10A5B7B3D4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8E71E8-5B4D-7BB2-DDBE-8B557FC7DF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7A88B9-200D-BBF1-C993-8939BED55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EEBE4A-6EED-4D84-DF34-84CB4842ACB0}"/>
              </a:ext>
            </a:extLst>
          </p:cNvPr>
          <p:cNvSpPr>
            <a:spLocks noGrp="1"/>
          </p:cNvSpPr>
          <p:nvPr>
            <p:ph type="dt" sz="half" idx="10"/>
          </p:nvPr>
        </p:nvSpPr>
        <p:spPr/>
        <p:txBody>
          <a:bodyPr/>
          <a:lstStyle/>
          <a:p>
            <a:fld id="{4DB5853A-B928-4FAA-9EF7-F79B21CC0ED8}" type="datetimeFigureOut">
              <a:rPr lang="en-US" smtClean="0"/>
              <a:t>2/5/2023</a:t>
            </a:fld>
            <a:endParaRPr lang="en-US"/>
          </a:p>
        </p:txBody>
      </p:sp>
      <p:sp>
        <p:nvSpPr>
          <p:cNvPr id="6" name="Footer Placeholder 5">
            <a:extLst>
              <a:ext uri="{FF2B5EF4-FFF2-40B4-BE49-F238E27FC236}">
                <a16:creationId xmlns:a16="http://schemas.microsoft.com/office/drawing/2014/main" id="{5345AE8D-0048-B94B-10BD-94D3819EB1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F4DAE9-15DA-34B9-D4AC-86232AC7761A}"/>
              </a:ext>
            </a:extLst>
          </p:cNvPr>
          <p:cNvSpPr>
            <a:spLocks noGrp="1"/>
          </p:cNvSpPr>
          <p:nvPr>
            <p:ph type="sldNum" sz="quarter" idx="12"/>
          </p:nvPr>
        </p:nvSpPr>
        <p:spPr/>
        <p:txBody>
          <a:bodyPr/>
          <a:lstStyle/>
          <a:p>
            <a:fld id="{550A957E-8582-4887-9E7F-3F51D72E674E}" type="slidenum">
              <a:rPr lang="en-US" smtClean="0"/>
              <a:t>‹#›</a:t>
            </a:fld>
            <a:endParaRPr lang="en-US"/>
          </a:p>
        </p:txBody>
      </p:sp>
    </p:spTree>
    <p:extLst>
      <p:ext uri="{BB962C8B-B14F-4D97-AF65-F5344CB8AC3E}">
        <p14:creationId xmlns:p14="http://schemas.microsoft.com/office/powerpoint/2010/main" val="292188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8940A-5CDF-79CF-89B4-04E2856569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9992D0-19B8-AAF5-5FB1-D014B4DC91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C1AC9F-0F13-A879-D7AA-9A746E5CDC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F03596-5DD6-D939-847F-7C5712A0B5E7}"/>
              </a:ext>
            </a:extLst>
          </p:cNvPr>
          <p:cNvSpPr>
            <a:spLocks noGrp="1"/>
          </p:cNvSpPr>
          <p:nvPr>
            <p:ph type="dt" sz="half" idx="10"/>
          </p:nvPr>
        </p:nvSpPr>
        <p:spPr/>
        <p:txBody>
          <a:bodyPr/>
          <a:lstStyle/>
          <a:p>
            <a:fld id="{4DB5853A-B928-4FAA-9EF7-F79B21CC0ED8}" type="datetimeFigureOut">
              <a:rPr lang="en-US" smtClean="0"/>
              <a:t>2/5/2023</a:t>
            </a:fld>
            <a:endParaRPr lang="en-US"/>
          </a:p>
        </p:txBody>
      </p:sp>
      <p:sp>
        <p:nvSpPr>
          <p:cNvPr id="6" name="Footer Placeholder 5">
            <a:extLst>
              <a:ext uri="{FF2B5EF4-FFF2-40B4-BE49-F238E27FC236}">
                <a16:creationId xmlns:a16="http://schemas.microsoft.com/office/drawing/2014/main" id="{66C2977D-819E-D23E-65D2-CE80BCFD8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411190-D65B-E3A3-E00B-BC8A7B7EB7C6}"/>
              </a:ext>
            </a:extLst>
          </p:cNvPr>
          <p:cNvSpPr>
            <a:spLocks noGrp="1"/>
          </p:cNvSpPr>
          <p:nvPr>
            <p:ph type="sldNum" sz="quarter" idx="12"/>
          </p:nvPr>
        </p:nvSpPr>
        <p:spPr/>
        <p:txBody>
          <a:bodyPr/>
          <a:lstStyle/>
          <a:p>
            <a:fld id="{550A957E-8582-4887-9E7F-3F51D72E674E}" type="slidenum">
              <a:rPr lang="en-US" smtClean="0"/>
              <a:t>‹#›</a:t>
            </a:fld>
            <a:endParaRPr lang="en-US"/>
          </a:p>
        </p:txBody>
      </p:sp>
    </p:spTree>
    <p:extLst>
      <p:ext uri="{BB962C8B-B14F-4D97-AF65-F5344CB8AC3E}">
        <p14:creationId xmlns:p14="http://schemas.microsoft.com/office/powerpoint/2010/main" val="1171202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2F3E7-8C35-AD55-1A25-7EB47EFDDB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8EBE21-AFFF-FE5B-C34D-7825902774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7C4DB-5199-5792-8BA1-3CCA9CD6E846}"/>
              </a:ext>
            </a:extLst>
          </p:cNvPr>
          <p:cNvSpPr>
            <a:spLocks noGrp="1"/>
          </p:cNvSpPr>
          <p:nvPr>
            <p:ph type="dt" sz="half" idx="10"/>
          </p:nvPr>
        </p:nvSpPr>
        <p:spPr/>
        <p:txBody>
          <a:bodyPr/>
          <a:lstStyle/>
          <a:p>
            <a:fld id="{4DB5853A-B928-4FAA-9EF7-F79B21CC0ED8}" type="datetimeFigureOut">
              <a:rPr lang="en-US" smtClean="0"/>
              <a:t>2/5/2023</a:t>
            </a:fld>
            <a:endParaRPr lang="en-US"/>
          </a:p>
        </p:txBody>
      </p:sp>
      <p:sp>
        <p:nvSpPr>
          <p:cNvPr id="5" name="Footer Placeholder 4">
            <a:extLst>
              <a:ext uri="{FF2B5EF4-FFF2-40B4-BE49-F238E27FC236}">
                <a16:creationId xmlns:a16="http://schemas.microsoft.com/office/drawing/2014/main" id="{CEB4BFD7-ADB1-4019-44D3-B772E7566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FD3CD-7CD7-7ED8-9DBC-7C406CBCDECC}"/>
              </a:ext>
            </a:extLst>
          </p:cNvPr>
          <p:cNvSpPr>
            <a:spLocks noGrp="1"/>
          </p:cNvSpPr>
          <p:nvPr>
            <p:ph type="sldNum" sz="quarter" idx="12"/>
          </p:nvPr>
        </p:nvSpPr>
        <p:spPr/>
        <p:txBody>
          <a:bodyPr/>
          <a:lstStyle/>
          <a:p>
            <a:fld id="{550A957E-8582-4887-9E7F-3F51D72E674E}" type="slidenum">
              <a:rPr lang="en-US" smtClean="0"/>
              <a:t>‹#›</a:t>
            </a:fld>
            <a:endParaRPr lang="en-US"/>
          </a:p>
        </p:txBody>
      </p:sp>
    </p:spTree>
    <p:extLst>
      <p:ext uri="{BB962C8B-B14F-4D97-AF65-F5344CB8AC3E}">
        <p14:creationId xmlns:p14="http://schemas.microsoft.com/office/powerpoint/2010/main" val="5150987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FD07A5-41E8-CE2B-8188-3A5CCE840F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101D85-7946-6CBC-B6F3-C90EFF37AB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436338-AF37-CEBE-E7B9-46C8E2494781}"/>
              </a:ext>
            </a:extLst>
          </p:cNvPr>
          <p:cNvSpPr>
            <a:spLocks noGrp="1"/>
          </p:cNvSpPr>
          <p:nvPr>
            <p:ph type="dt" sz="half" idx="10"/>
          </p:nvPr>
        </p:nvSpPr>
        <p:spPr/>
        <p:txBody>
          <a:bodyPr/>
          <a:lstStyle/>
          <a:p>
            <a:fld id="{4DB5853A-B928-4FAA-9EF7-F79B21CC0ED8}" type="datetimeFigureOut">
              <a:rPr lang="en-US" smtClean="0"/>
              <a:t>2/5/2023</a:t>
            </a:fld>
            <a:endParaRPr lang="en-US"/>
          </a:p>
        </p:txBody>
      </p:sp>
      <p:sp>
        <p:nvSpPr>
          <p:cNvPr id="5" name="Footer Placeholder 4">
            <a:extLst>
              <a:ext uri="{FF2B5EF4-FFF2-40B4-BE49-F238E27FC236}">
                <a16:creationId xmlns:a16="http://schemas.microsoft.com/office/drawing/2014/main" id="{A60A828C-ECCC-8306-964F-FF9228A8C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FF30D-70F1-069F-38F8-D30D6DBFFEBC}"/>
              </a:ext>
            </a:extLst>
          </p:cNvPr>
          <p:cNvSpPr>
            <a:spLocks noGrp="1"/>
          </p:cNvSpPr>
          <p:nvPr>
            <p:ph type="sldNum" sz="quarter" idx="12"/>
          </p:nvPr>
        </p:nvSpPr>
        <p:spPr/>
        <p:txBody>
          <a:bodyPr/>
          <a:lstStyle/>
          <a:p>
            <a:fld id="{550A957E-8582-4887-9E7F-3F51D72E674E}" type="slidenum">
              <a:rPr lang="en-US" smtClean="0"/>
              <a:t>‹#›</a:t>
            </a:fld>
            <a:endParaRPr lang="en-US"/>
          </a:p>
        </p:txBody>
      </p:sp>
    </p:spTree>
    <p:extLst>
      <p:ext uri="{BB962C8B-B14F-4D97-AF65-F5344CB8AC3E}">
        <p14:creationId xmlns:p14="http://schemas.microsoft.com/office/powerpoint/2010/main" val="1670717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055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 few lines can go here. If you put a picture on the left, the caption can go here.</a:t>
            </a:r>
          </a:p>
          <a:p>
            <a:endParaRPr lang="en-US"/>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7931039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95396390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298" y="1122363"/>
            <a:ext cx="6859786"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298" y="3602038"/>
            <a:ext cx="685978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2FCF86BF-D720-4E9F-AF3F-F102AD4D3F82}" type="slidenum">
              <a:rPr lang="en-US" altLang="en-US"/>
              <a:pPr>
                <a:defRPr/>
              </a:pPr>
              <a:t>‹#›</a:t>
            </a:fld>
            <a:endParaRPr lang="en-US" altLang="en-US"/>
          </a:p>
        </p:txBody>
      </p:sp>
    </p:spTree>
    <p:extLst>
      <p:ext uri="{BB962C8B-B14F-4D97-AF65-F5344CB8AC3E}">
        <p14:creationId xmlns:p14="http://schemas.microsoft.com/office/powerpoint/2010/main" val="1823699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597DE592-F61C-4B83-80C1-46F6D14E4A8D}" type="slidenum">
              <a:rPr lang="en-US" altLang="en-US"/>
              <a:pPr>
                <a:defRPr/>
              </a:pPr>
              <a:t>‹#›</a:t>
            </a:fld>
            <a:endParaRPr lang="en-US" altLang="en-US"/>
          </a:p>
        </p:txBody>
      </p:sp>
    </p:spTree>
    <p:extLst>
      <p:ext uri="{BB962C8B-B14F-4D97-AF65-F5344CB8AC3E}">
        <p14:creationId xmlns:p14="http://schemas.microsoft.com/office/powerpoint/2010/main" val="15326857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051" y="1709739"/>
            <a:ext cx="7888754"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4051" y="4589464"/>
            <a:ext cx="7888754"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2C7E9C95-080A-480E-92F9-6A53FE53FCBB}" type="slidenum">
              <a:rPr lang="en-US" altLang="en-US"/>
              <a:pPr>
                <a:defRPr/>
              </a:pPr>
              <a:t>‹#›</a:t>
            </a:fld>
            <a:endParaRPr lang="en-US" altLang="en-US"/>
          </a:p>
        </p:txBody>
      </p:sp>
    </p:spTree>
    <p:extLst>
      <p:ext uri="{BB962C8B-B14F-4D97-AF65-F5344CB8AC3E}">
        <p14:creationId xmlns:p14="http://schemas.microsoft.com/office/powerpoint/2010/main" val="1257900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0023" y="1620838"/>
            <a:ext cx="4038065" cy="4525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527" y="1620838"/>
            <a:ext cx="4039652" cy="4525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57FE9FA-AC70-4F07-B535-9C52F58E6786}" type="datetimeFigureOut">
              <a:rPr lang="en-US"/>
              <a:pPr>
                <a:defRPr/>
              </a:pPr>
              <a:t>2/5/2023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6D2679-4E65-4068-BF87-053205FEC466}" type="slidenum">
              <a:rPr lang="en-US" altLang="en-US"/>
              <a:pPr>
                <a:defRPr/>
              </a:pPr>
              <a:t>‹#›</a:t>
            </a:fld>
            <a:endParaRPr lang="en-US" altLang="en-US"/>
          </a:p>
        </p:txBody>
      </p:sp>
    </p:spTree>
    <p:extLst>
      <p:ext uri="{BB962C8B-B14F-4D97-AF65-F5344CB8AC3E}">
        <p14:creationId xmlns:p14="http://schemas.microsoft.com/office/powerpoint/2010/main" val="36996798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0023" y="1620838"/>
            <a:ext cx="4038065" cy="4525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527" y="1620838"/>
            <a:ext cx="4039652" cy="4525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81168A16-25FD-4F99-8ADE-59B5DEB6510C}" type="slidenum">
              <a:rPr lang="en-US" altLang="en-US"/>
              <a:pPr>
                <a:defRPr/>
              </a:pPr>
              <a:t>‹#›</a:t>
            </a:fld>
            <a:endParaRPr lang="en-US" altLang="en-US"/>
          </a:p>
        </p:txBody>
      </p:sp>
    </p:spTree>
    <p:extLst>
      <p:ext uri="{BB962C8B-B14F-4D97-AF65-F5344CB8AC3E}">
        <p14:creationId xmlns:p14="http://schemas.microsoft.com/office/powerpoint/2010/main" val="18692845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402" y="365126"/>
            <a:ext cx="7888754" cy="1325563"/>
          </a:xfrm>
        </p:spPr>
        <p:txBody>
          <a:bodyPr/>
          <a:lstStyle/>
          <a:p>
            <a:r>
              <a:rPr lang="en-US"/>
              <a:t>Click to edit Master title style</a:t>
            </a:r>
          </a:p>
        </p:txBody>
      </p:sp>
      <p:sp>
        <p:nvSpPr>
          <p:cNvPr id="3" name="Text Placeholder 2"/>
          <p:cNvSpPr>
            <a:spLocks noGrp="1"/>
          </p:cNvSpPr>
          <p:nvPr>
            <p:ph type="body" idx="1"/>
          </p:nvPr>
        </p:nvSpPr>
        <p:spPr>
          <a:xfrm>
            <a:off x="630403" y="1681163"/>
            <a:ext cx="386974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403" y="2505075"/>
            <a:ext cx="386974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30356" y="1681163"/>
            <a:ext cx="388880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30356" y="2505075"/>
            <a:ext cx="388880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2172E8F7-E964-49E8-B929-6EE9D372291F}" type="slidenum">
              <a:rPr lang="en-US" altLang="en-US"/>
              <a:pPr>
                <a:defRPr/>
              </a:pPr>
              <a:t>‹#›</a:t>
            </a:fld>
            <a:endParaRPr lang="en-US" altLang="en-US"/>
          </a:p>
        </p:txBody>
      </p:sp>
    </p:spTree>
    <p:extLst>
      <p:ext uri="{BB962C8B-B14F-4D97-AF65-F5344CB8AC3E}">
        <p14:creationId xmlns:p14="http://schemas.microsoft.com/office/powerpoint/2010/main" val="1001547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322676CF-A636-4964-9ABB-8870E35DF276}" type="slidenum">
              <a:rPr lang="en-US" altLang="en-US"/>
              <a:pPr>
                <a:defRPr/>
              </a:pPr>
              <a:t>‹#›</a:t>
            </a:fld>
            <a:endParaRPr lang="en-US" altLang="en-US"/>
          </a:p>
        </p:txBody>
      </p:sp>
    </p:spTree>
    <p:extLst>
      <p:ext uri="{BB962C8B-B14F-4D97-AF65-F5344CB8AC3E}">
        <p14:creationId xmlns:p14="http://schemas.microsoft.com/office/powerpoint/2010/main" val="41431229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D81EECC8-745E-4216-9576-85535FE5B457}" type="slidenum">
              <a:rPr lang="en-US" altLang="en-US"/>
              <a:pPr>
                <a:defRPr/>
              </a:pPr>
              <a:t>‹#›</a:t>
            </a:fld>
            <a:endParaRPr lang="en-US" altLang="en-US"/>
          </a:p>
        </p:txBody>
      </p:sp>
    </p:spTree>
    <p:extLst>
      <p:ext uri="{BB962C8B-B14F-4D97-AF65-F5344CB8AC3E}">
        <p14:creationId xmlns:p14="http://schemas.microsoft.com/office/powerpoint/2010/main" val="30801693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8801" y="987426"/>
            <a:ext cx="463035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0AA7E3ED-91DE-49E0-9FAC-419E756B95CE}" type="slidenum">
              <a:rPr lang="en-US" altLang="en-US"/>
              <a:pPr>
                <a:defRPr/>
              </a:pPr>
              <a:t>‹#›</a:t>
            </a:fld>
            <a:endParaRPr lang="en-US" altLang="en-US"/>
          </a:p>
        </p:txBody>
      </p:sp>
    </p:spTree>
    <p:extLst>
      <p:ext uri="{BB962C8B-B14F-4D97-AF65-F5344CB8AC3E}">
        <p14:creationId xmlns:p14="http://schemas.microsoft.com/office/powerpoint/2010/main" val="39616596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8801" y="987426"/>
            <a:ext cx="463035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531B9F39-11A7-4004-9F7E-55B78E368B24}" type="slidenum">
              <a:rPr lang="en-US" altLang="en-US"/>
              <a:pPr>
                <a:defRPr/>
              </a:pPr>
              <a:t>‹#›</a:t>
            </a:fld>
            <a:endParaRPr lang="en-US" altLang="en-US"/>
          </a:p>
        </p:txBody>
      </p:sp>
    </p:spTree>
    <p:extLst>
      <p:ext uri="{BB962C8B-B14F-4D97-AF65-F5344CB8AC3E}">
        <p14:creationId xmlns:p14="http://schemas.microsoft.com/office/powerpoint/2010/main" val="18692726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73CEC244-2B16-41FC-9C12-9F7A0CFBDD43}" type="slidenum">
              <a:rPr lang="en-US" altLang="en-US"/>
              <a:pPr>
                <a:defRPr/>
              </a:pPr>
              <a:t>‹#›</a:t>
            </a:fld>
            <a:endParaRPr lang="en-US" altLang="en-US"/>
          </a:p>
        </p:txBody>
      </p:sp>
    </p:spTree>
    <p:extLst>
      <p:ext uri="{BB962C8B-B14F-4D97-AF65-F5344CB8AC3E}">
        <p14:creationId xmlns:p14="http://schemas.microsoft.com/office/powerpoint/2010/main" val="4561013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655" y="274638"/>
            <a:ext cx="2059524" cy="5872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74638"/>
            <a:ext cx="6030896" cy="58721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4A76C0FD-B7A0-4496-9CC9-48E976406591}" type="slidenum">
              <a:rPr lang="en-US" altLang="en-US"/>
              <a:pPr>
                <a:defRPr/>
              </a:pPr>
              <a:t>‹#›</a:t>
            </a:fld>
            <a:endParaRPr lang="en-US" altLang="en-US"/>
          </a:p>
        </p:txBody>
      </p:sp>
    </p:spTree>
    <p:extLst>
      <p:ext uri="{BB962C8B-B14F-4D97-AF65-F5344CB8AC3E}">
        <p14:creationId xmlns:p14="http://schemas.microsoft.com/office/powerpoint/2010/main" val="146230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402" y="365126"/>
            <a:ext cx="7888754" cy="1325563"/>
          </a:xfrm>
        </p:spPr>
        <p:txBody>
          <a:bodyPr/>
          <a:lstStyle/>
          <a:p>
            <a:r>
              <a:rPr lang="en-US"/>
              <a:t>Click to edit Master title style</a:t>
            </a:r>
          </a:p>
        </p:txBody>
      </p:sp>
      <p:sp>
        <p:nvSpPr>
          <p:cNvPr id="3" name="Text Placeholder 2"/>
          <p:cNvSpPr>
            <a:spLocks noGrp="1"/>
          </p:cNvSpPr>
          <p:nvPr>
            <p:ph type="body" idx="1"/>
          </p:nvPr>
        </p:nvSpPr>
        <p:spPr>
          <a:xfrm>
            <a:off x="630403" y="1681163"/>
            <a:ext cx="386974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403" y="2505075"/>
            <a:ext cx="386974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30356" y="1681163"/>
            <a:ext cx="388880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30356" y="2505075"/>
            <a:ext cx="388880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5928D1D-F0BB-4E23-9942-94BE0D32DF4A}" type="datetimeFigureOut">
              <a:rPr lang="en-US"/>
              <a:pPr>
                <a:defRPr/>
              </a:pPr>
              <a:t>2/5/2023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A6E9052-7BBC-4FB1-B1B2-9D386EDD3E9B}" type="slidenum">
              <a:rPr lang="en-US" altLang="en-US"/>
              <a:pPr>
                <a:defRPr/>
              </a:pPr>
              <a:t>‹#›</a:t>
            </a:fld>
            <a:endParaRPr lang="en-US" altLang="en-US"/>
          </a:p>
        </p:txBody>
      </p:sp>
    </p:spTree>
    <p:extLst>
      <p:ext uri="{BB962C8B-B14F-4D97-AF65-F5344CB8AC3E}">
        <p14:creationId xmlns:p14="http://schemas.microsoft.com/office/powerpoint/2010/main" val="1133042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2318DC7-2902-401E-8637-DA5929A37C50}" type="datetimeFigureOut">
              <a:rPr lang="en-US"/>
              <a:pPr>
                <a:defRPr/>
              </a:pPr>
              <a:t>2/5/2023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2B99A70-16BC-410C-944C-91DF825BE1F5}" type="slidenum">
              <a:rPr lang="en-US" altLang="en-US"/>
              <a:pPr>
                <a:defRPr/>
              </a:pPr>
              <a:t>‹#›</a:t>
            </a:fld>
            <a:endParaRPr lang="en-US" altLang="en-US"/>
          </a:p>
        </p:txBody>
      </p:sp>
    </p:spTree>
    <p:extLst>
      <p:ext uri="{BB962C8B-B14F-4D97-AF65-F5344CB8AC3E}">
        <p14:creationId xmlns:p14="http://schemas.microsoft.com/office/powerpoint/2010/main" val="1268215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5A883F-347D-41AE-B690-7B91815D8821}" type="datetimeFigureOut">
              <a:rPr lang="en-US"/>
              <a:pPr>
                <a:defRPr/>
              </a:pPr>
              <a:t>2/5/2023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5F539EE-0125-4518-AEA6-C7ABA752462E}" type="slidenum">
              <a:rPr lang="en-US" altLang="en-US"/>
              <a:pPr>
                <a:defRPr/>
              </a:pPr>
              <a:t>‹#›</a:t>
            </a:fld>
            <a:endParaRPr lang="en-US" altLang="en-US"/>
          </a:p>
        </p:txBody>
      </p:sp>
    </p:spTree>
    <p:extLst>
      <p:ext uri="{BB962C8B-B14F-4D97-AF65-F5344CB8AC3E}">
        <p14:creationId xmlns:p14="http://schemas.microsoft.com/office/powerpoint/2010/main" val="3670163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8801" y="987426"/>
            <a:ext cx="463035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1AC841A-3AD2-43FC-B739-2C14F0B3038A}" type="datetimeFigureOut">
              <a:rPr lang="en-US"/>
              <a:pPr>
                <a:defRPr/>
              </a:pPr>
              <a:t>2/5/2023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624880-BA39-4840-B9DA-12149F1416C9}" type="slidenum">
              <a:rPr lang="en-US" altLang="en-US"/>
              <a:pPr>
                <a:defRPr/>
              </a:pPr>
              <a:t>‹#›</a:t>
            </a:fld>
            <a:endParaRPr lang="en-US" altLang="en-US"/>
          </a:p>
        </p:txBody>
      </p:sp>
    </p:spTree>
    <p:extLst>
      <p:ext uri="{BB962C8B-B14F-4D97-AF65-F5344CB8AC3E}">
        <p14:creationId xmlns:p14="http://schemas.microsoft.com/office/powerpoint/2010/main" val="3373784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403" y="457200"/>
            <a:ext cx="29503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8801" y="987426"/>
            <a:ext cx="463035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403" y="2057400"/>
            <a:ext cx="29503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D89ED3D-0978-4E2E-9953-DB158CD04691}" type="datetimeFigureOut">
              <a:rPr lang="en-US"/>
              <a:pPr>
                <a:defRPr/>
              </a:pPr>
              <a:t>2/5/2023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92B9BE-9FCC-4AFD-A5BF-3CC4273913FA}" type="slidenum">
              <a:rPr lang="en-US" altLang="en-US"/>
              <a:pPr>
                <a:defRPr/>
              </a:pPr>
              <a:t>‹#›</a:t>
            </a:fld>
            <a:endParaRPr lang="en-US" altLang="en-US"/>
          </a:p>
        </p:txBody>
      </p:sp>
    </p:spTree>
    <p:extLst>
      <p:ext uri="{BB962C8B-B14F-4D97-AF65-F5344CB8AC3E}">
        <p14:creationId xmlns:p14="http://schemas.microsoft.com/office/powerpoint/2010/main" val="2692347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609760" y="274638"/>
            <a:ext cx="1097248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Text Placeholder 2"/>
          <p:cNvSpPr>
            <a:spLocks noGrp="1"/>
          </p:cNvSpPr>
          <p:nvPr>
            <p:ph type="body" idx="1"/>
          </p:nvPr>
        </p:nvSpPr>
        <p:spPr bwMode="auto">
          <a:xfrm>
            <a:off x="627226" y="1620838"/>
            <a:ext cx="10969307"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759" y="6356351"/>
            <a:ext cx="2843954"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6A10EC5-64AF-4161-8D2B-FDFF8D732868}" type="datetimeFigureOut">
              <a:rPr lang="en-US"/>
              <a:pPr>
                <a:defRPr/>
              </a:pPr>
              <a:t>2/5/2023</a:t>
            </a:fld>
            <a:endParaRPr lang="en-US"/>
          </a:p>
        </p:txBody>
      </p:sp>
      <p:sp>
        <p:nvSpPr>
          <p:cNvPr id="5" name="Footer Placeholder 4"/>
          <p:cNvSpPr>
            <a:spLocks noGrp="1"/>
          </p:cNvSpPr>
          <p:nvPr>
            <p:ph type="ftr" sz="quarter" idx="3"/>
          </p:nvPr>
        </p:nvSpPr>
        <p:spPr>
          <a:xfrm>
            <a:off x="4168274" y="6356351"/>
            <a:ext cx="3855454"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8288" y="6356351"/>
            <a:ext cx="284395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n-lt"/>
                <a:cs typeface="Arial" panose="020B0604020202020204" pitchFamily="34" charset="0"/>
              </a:defRPr>
            </a:lvl1pPr>
          </a:lstStyle>
          <a:p>
            <a:pPr>
              <a:defRPr/>
            </a:pPr>
            <a:fld id="{DE636F96-60B7-4510-88EA-1B7C9046DCB8}" type="slidenum">
              <a:rPr lang="en-US" altLang="en-US"/>
              <a:pPr>
                <a:defRPr/>
              </a:pPr>
              <a:t>‹#›</a:t>
            </a:fld>
            <a:endParaRPr lang="en-US" altLang="en-US"/>
          </a:p>
        </p:txBody>
      </p:sp>
    </p:spTree>
    <p:extLst>
      <p:ext uri="{BB962C8B-B14F-4D97-AF65-F5344CB8AC3E}">
        <p14:creationId xmlns:p14="http://schemas.microsoft.com/office/powerpoint/2010/main" val="2462839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Franklin Gothic Medium" panose="020B0603020102020204" pitchFamily="34" charset="0"/>
        </a:defRPr>
      </a:lvl2pPr>
      <a:lvl3pPr algn="ctr" rtl="0" eaLnBrk="0" fontAlgn="base" hangingPunct="0">
        <a:spcBef>
          <a:spcPct val="0"/>
        </a:spcBef>
        <a:spcAft>
          <a:spcPct val="0"/>
        </a:spcAft>
        <a:defRPr sz="4400">
          <a:solidFill>
            <a:schemeClr val="bg1"/>
          </a:solidFill>
          <a:latin typeface="Franklin Gothic Medium" panose="020B0603020102020204" pitchFamily="34" charset="0"/>
        </a:defRPr>
      </a:lvl3pPr>
      <a:lvl4pPr algn="ctr" rtl="0" eaLnBrk="0" fontAlgn="base" hangingPunct="0">
        <a:spcBef>
          <a:spcPct val="0"/>
        </a:spcBef>
        <a:spcAft>
          <a:spcPct val="0"/>
        </a:spcAft>
        <a:defRPr sz="4400">
          <a:solidFill>
            <a:schemeClr val="bg1"/>
          </a:solidFill>
          <a:latin typeface="Franklin Gothic Medium" panose="020B0603020102020204" pitchFamily="34" charset="0"/>
        </a:defRPr>
      </a:lvl4pPr>
      <a:lvl5pPr algn="ctr" rtl="0" eaLnBrk="0" fontAlgn="base" hangingPunct="0">
        <a:spcBef>
          <a:spcPct val="0"/>
        </a:spcBef>
        <a:spcAft>
          <a:spcPct val="0"/>
        </a:spcAft>
        <a:defRPr sz="4400">
          <a:solidFill>
            <a:schemeClr val="bg1"/>
          </a:solidFill>
          <a:latin typeface="Franklin Gothic Medium" panose="020B0603020102020204" pitchFamily="34" charset="0"/>
        </a:defRPr>
      </a:lvl5pPr>
      <a:lvl6pPr marL="457200" algn="ctr" rtl="0" eaLnBrk="0" fontAlgn="base" hangingPunct="0">
        <a:spcBef>
          <a:spcPct val="0"/>
        </a:spcBef>
        <a:spcAft>
          <a:spcPct val="0"/>
        </a:spcAft>
        <a:defRPr sz="4400">
          <a:solidFill>
            <a:schemeClr val="bg1"/>
          </a:solidFill>
          <a:latin typeface="Franklin Gothic Medium" panose="020B0603020102020204" pitchFamily="34" charset="0"/>
        </a:defRPr>
      </a:lvl6pPr>
      <a:lvl7pPr marL="914400" algn="ctr" rtl="0" eaLnBrk="0" fontAlgn="base" hangingPunct="0">
        <a:spcBef>
          <a:spcPct val="0"/>
        </a:spcBef>
        <a:spcAft>
          <a:spcPct val="0"/>
        </a:spcAft>
        <a:defRPr sz="4400">
          <a:solidFill>
            <a:schemeClr val="bg1"/>
          </a:solidFill>
          <a:latin typeface="Franklin Gothic Medium" panose="020B0603020102020204" pitchFamily="34" charset="0"/>
        </a:defRPr>
      </a:lvl7pPr>
      <a:lvl8pPr marL="1371600" algn="ctr" rtl="0" eaLnBrk="0" fontAlgn="base" hangingPunct="0">
        <a:spcBef>
          <a:spcPct val="0"/>
        </a:spcBef>
        <a:spcAft>
          <a:spcPct val="0"/>
        </a:spcAft>
        <a:defRPr sz="4400">
          <a:solidFill>
            <a:schemeClr val="bg1"/>
          </a:solidFill>
          <a:latin typeface="Franklin Gothic Medium" panose="020B0603020102020204" pitchFamily="34" charset="0"/>
        </a:defRPr>
      </a:lvl8pPr>
      <a:lvl9pPr marL="1828800" algn="ctr" rtl="0" eaLnBrk="0" fontAlgn="base" hangingPunct="0">
        <a:spcBef>
          <a:spcPct val="0"/>
        </a:spcBef>
        <a:spcAft>
          <a:spcPct val="0"/>
        </a:spcAft>
        <a:defRPr sz="4400">
          <a:solidFill>
            <a:schemeClr val="bg1"/>
          </a:solidFill>
          <a:latin typeface="Franklin Gothic Medium" panose="020B060302010202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10303" y="275107"/>
            <a:ext cx="1097139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7472" y="1621160"/>
            <a:ext cx="10971395" cy="45261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10304" y="6356915"/>
            <a:ext cx="2843915" cy="365171"/>
          </a:xfrm>
          <a:prstGeom prst="rect">
            <a:avLst/>
          </a:prstGeom>
        </p:spPr>
        <p:txBody>
          <a:bodyPr vert="horz" wrap="square" lIns="91440" tIns="45720" rIns="91440" bIns="45720" numCol="1" anchor="ctr" anchorCtr="0" compatLnSpc="1">
            <a:prstTxWarp prst="textNoShape">
              <a:avLst/>
            </a:prstTxWarp>
          </a:bodyPr>
          <a:lstStyle>
            <a:lvl1pPr>
              <a:defRPr sz="1180">
                <a:solidFill>
                  <a:srgbClr val="898989"/>
                </a:solidFill>
                <a:latin typeface="+mn-lt"/>
              </a:defRPr>
            </a:lvl1pPr>
          </a:lstStyle>
          <a:p>
            <a:pPr>
              <a:defRPr/>
            </a:pPr>
            <a:fld id="{2C6EE13D-1781-4801-A458-F8F481DEFD92}" type="datetimeFigureOut">
              <a:rPr lang="en-US"/>
              <a:pPr>
                <a:defRPr/>
              </a:pPr>
              <a:t>2/5/2023</a:t>
            </a:fld>
            <a:endParaRPr lang="en-US"/>
          </a:p>
        </p:txBody>
      </p:sp>
      <p:sp>
        <p:nvSpPr>
          <p:cNvPr id="5" name="Footer Placeholder 4"/>
          <p:cNvSpPr>
            <a:spLocks noGrp="1"/>
          </p:cNvSpPr>
          <p:nvPr>
            <p:ph type="ftr" sz="quarter" idx="3"/>
          </p:nvPr>
        </p:nvSpPr>
        <p:spPr>
          <a:xfrm>
            <a:off x="4167538" y="6356915"/>
            <a:ext cx="3856924" cy="365171"/>
          </a:xfrm>
          <a:prstGeom prst="rect">
            <a:avLst/>
          </a:prstGeom>
        </p:spPr>
        <p:txBody>
          <a:bodyPr vert="horz" wrap="square" lIns="91440" tIns="45720" rIns="91440" bIns="45720" numCol="1" anchor="ctr" anchorCtr="0" compatLnSpc="1">
            <a:prstTxWarp prst="textNoShape">
              <a:avLst/>
            </a:prstTxWarp>
          </a:bodyPr>
          <a:lstStyle>
            <a:lvl1pPr algn="ctr">
              <a:defRPr sz="1180">
                <a:solidFill>
                  <a:srgbClr val="898989"/>
                </a:solidFill>
                <a:latin typeface="+mn-lt"/>
              </a:defRPr>
            </a:lvl1pPr>
          </a:lstStyle>
          <a:p>
            <a:pPr>
              <a:defRPr/>
            </a:pPr>
            <a:endParaRPr lang="en-US"/>
          </a:p>
        </p:txBody>
      </p:sp>
      <p:sp>
        <p:nvSpPr>
          <p:cNvPr id="6" name="Slide Number Placeholder 5"/>
          <p:cNvSpPr>
            <a:spLocks noGrp="1"/>
          </p:cNvSpPr>
          <p:nvPr>
            <p:ph type="sldNum" sz="quarter" idx="4"/>
          </p:nvPr>
        </p:nvSpPr>
        <p:spPr>
          <a:xfrm>
            <a:off x="8737782" y="6356915"/>
            <a:ext cx="2843915" cy="365171"/>
          </a:xfrm>
          <a:prstGeom prst="rect">
            <a:avLst/>
          </a:prstGeom>
        </p:spPr>
        <p:txBody>
          <a:bodyPr vert="horz" wrap="square" lIns="91440" tIns="45720" rIns="91440" bIns="45720" numCol="1" anchor="ctr" anchorCtr="0" compatLnSpc="1">
            <a:prstTxWarp prst="textNoShape">
              <a:avLst/>
            </a:prstTxWarp>
          </a:bodyPr>
          <a:lstStyle>
            <a:lvl1pPr algn="r">
              <a:defRPr sz="1180">
                <a:solidFill>
                  <a:srgbClr val="898989"/>
                </a:solidFill>
                <a:latin typeface="+mn-lt"/>
              </a:defRPr>
            </a:lvl1pPr>
          </a:lstStyle>
          <a:p>
            <a:pPr>
              <a:defRPr/>
            </a:pPr>
            <a:fld id="{2CE07380-1CC8-498D-ADB8-2258AC534CB7}" type="slidenum">
              <a:rPr lang="en-US" altLang="en-US"/>
              <a:pPr>
                <a:defRPr/>
              </a:pPr>
              <a:t>‹#›</a:t>
            </a:fld>
            <a:endParaRPr lang="en-US" altLang="en-US"/>
          </a:p>
        </p:txBody>
      </p:sp>
    </p:spTree>
    <p:extLst>
      <p:ext uri="{BB962C8B-B14F-4D97-AF65-F5344CB8AC3E}">
        <p14:creationId xmlns:p14="http://schemas.microsoft.com/office/powerpoint/2010/main" val="25944712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326">
          <a:solidFill>
            <a:schemeClr val="bg1"/>
          </a:solidFill>
          <a:latin typeface="+mj-lt"/>
          <a:ea typeface="+mj-ea"/>
          <a:cs typeface="+mj-cs"/>
        </a:defRPr>
      </a:lvl1pPr>
      <a:lvl2pPr algn="ctr" rtl="0" eaLnBrk="0" fontAlgn="base" hangingPunct="0">
        <a:spcBef>
          <a:spcPct val="0"/>
        </a:spcBef>
        <a:spcAft>
          <a:spcPct val="0"/>
        </a:spcAft>
        <a:defRPr sz="4326">
          <a:solidFill>
            <a:schemeClr val="bg1"/>
          </a:solidFill>
          <a:latin typeface="Franklin Gothic Medium" pitchFamily="34" charset="0"/>
          <a:cs typeface="Arial" charset="0"/>
        </a:defRPr>
      </a:lvl2pPr>
      <a:lvl3pPr algn="ctr" rtl="0" eaLnBrk="0" fontAlgn="base" hangingPunct="0">
        <a:spcBef>
          <a:spcPct val="0"/>
        </a:spcBef>
        <a:spcAft>
          <a:spcPct val="0"/>
        </a:spcAft>
        <a:defRPr sz="4326">
          <a:solidFill>
            <a:schemeClr val="bg1"/>
          </a:solidFill>
          <a:latin typeface="Franklin Gothic Medium" pitchFamily="34" charset="0"/>
          <a:cs typeface="Arial" charset="0"/>
        </a:defRPr>
      </a:lvl3pPr>
      <a:lvl4pPr algn="ctr" rtl="0" eaLnBrk="0" fontAlgn="base" hangingPunct="0">
        <a:spcBef>
          <a:spcPct val="0"/>
        </a:spcBef>
        <a:spcAft>
          <a:spcPct val="0"/>
        </a:spcAft>
        <a:defRPr sz="4326">
          <a:solidFill>
            <a:schemeClr val="bg1"/>
          </a:solidFill>
          <a:latin typeface="Franklin Gothic Medium" pitchFamily="34" charset="0"/>
          <a:cs typeface="Arial" charset="0"/>
        </a:defRPr>
      </a:lvl4pPr>
      <a:lvl5pPr algn="ctr" rtl="0" eaLnBrk="0" fontAlgn="base" hangingPunct="0">
        <a:spcBef>
          <a:spcPct val="0"/>
        </a:spcBef>
        <a:spcAft>
          <a:spcPct val="0"/>
        </a:spcAft>
        <a:defRPr sz="4326">
          <a:solidFill>
            <a:schemeClr val="bg1"/>
          </a:solidFill>
          <a:latin typeface="Franklin Gothic Medium" pitchFamily="34" charset="0"/>
          <a:cs typeface="Arial" charset="0"/>
        </a:defRPr>
      </a:lvl5pPr>
      <a:lvl6pPr marL="449519" algn="ctr" rtl="0" fontAlgn="base">
        <a:spcBef>
          <a:spcPct val="0"/>
        </a:spcBef>
        <a:spcAft>
          <a:spcPct val="0"/>
        </a:spcAft>
        <a:defRPr sz="4326">
          <a:solidFill>
            <a:schemeClr val="bg1"/>
          </a:solidFill>
          <a:latin typeface="Franklin Gothic Medium" pitchFamily="34" charset="0"/>
          <a:cs typeface="Arial" charset="0"/>
        </a:defRPr>
      </a:lvl6pPr>
      <a:lvl7pPr marL="899038" algn="ctr" rtl="0" fontAlgn="base">
        <a:spcBef>
          <a:spcPct val="0"/>
        </a:spcBef>
        <a:spcAft>
          <a:spcPct val="0"/>
        </a:spcAft>
        <a:defRPr sz="4326">
          <a:solidFill>
            <a:schemeClr val="bg1"/>
          </a:solidFill>
          <a:latin typeface="Franklin Gothic Medium" pitchFamily="34" charset="0"/>
          <a:cs typeface="Arial" charset="0"/>
        </a:defRPr>
      </a:lvl7pPr>
      <a:lvl8pPr marL="1348557" algn="ctr" rtl="0" fontAlgn="base">
        <a:spcBef>
          <a:spcPct val="0"/>
        </a:spcBef>
        <a:spcAft>
          <a:spcPct val="0"/>
        </a:spcAft>
        <a:defRPr sz="4326">
          <a:solidFill>
            <a:schemeClr val="bg1"/>
          </a:solidFill>
          <a:latin typeface="Franklin Gothic Medium" pitchFamily="34" charset="0"/>
          <a:cs typeface="Arial" charset="0"/>
        </a:defRPr>
      </a:lvl8pPr>
      <a:lvl9pPr marL="1798076" algn="ctr" rtl="0" fontAlgn="base">
        <a:spcBef>
          <a:spcPct val="0"/>
        </a:spcBef>
        <a:spcAft>
          <a:spcPct val="0"/>
        </a:spcAft>
        <a:defRPr sz="4326">
          <a:solidFill>
            <a:schemeClr val="bg1"/>
          </a:solidFill>
          <a:latin typeface="Franklin Gothic Medium" pitchFamily="34" charset="0"/>
          <a:cs typeface="Arial" charset="0"/>
        </a:defRPr>
      </a:lvl9pPr>
    </p:titleStyle>
    <p:bodyStyle>
      <a:lvl1pPr marL="337139" indent="-337139" algn="l" rtl="0" eaLnBrk="0" fontAlgn="base" hangingPunct="0">
        <a:spcBef>
          <a:spcPct val="20000"/>
        </a:spcBef>
        <a:spcAft>
          <a:spcPct val="0"/>
        </a:spcAft>
        <a:buFont typeface="Arial" charset="0"/>
        <a:buChar char="•"/>
        <a:defRPr sz="3146">
          <a:solidFill>
            <a:schemeClr val="bg1"/>
          </a:solidFill>
          <a:latin typeface="+mn-lt"/>
          <a:ea typeface="+mn-ea"/>
          <a:cs typeface="+mn-cs"/>
        </a:defRPr>
      </a:lvl1pPr>
      <a:lvl2pPr marL="730468" indent="-280949" algn="l" rtl="0" eaLnBrk="0" fontAlgn="base" hangingPunct="0">
        <a:spcBef>
          <a:spcPct val="20000"/>
        </a:spcBef>
        <a:spcAft>
          <a:spcPct val="0"/>
        </a:spcAft>
        <a:buFont typeface="Arial" charset="0"/>
        <a:buChar char="–"/>
        <a:defRPr sz="2753">
          <a:solidFill>
            <a:schemeClr val="bg1"/>
          </a:solidFill>
          <a:latin typeface="+mn-lt"/>
          <a:cs typeface="+mn-cs"/>
        </a:defRPr>
      </a:lvl2pPr>
      <a:lvl3pPr marL="1123798" indent="-224760" algn="l" rtl="0" eaLnBrk="0" fontAlgn="base" hangingPunct="0">
        <a:spcBef>
          <a:spcPct val="20000"/>
        </a:spcBef>
        <a:spcAft>
          <a:spcPct val="0"/>
        </a:spcAft>
        <a:buFont typeface="Arial" charset="0"/>
        <a:buChar char="•"/>
        <a:defRPr sz="2360">
          <a:solidFill>
            <a:schemeClr val="bg1"/>
          </a:solidFill>
          <a:latin typeface="+mn-lt"/>
          <a:cs typeface="+mn-cs"/>
        </a:defRPr>
      </a:lvl3pPr>
      <a:lvl4pPr marL="1573317" indent="-224760" algn="l" rtl="0" eaLnBrk="0" fontAlgn="base" hangingPunct="0">
        <a:spcBef>
          <a:spcPct val="20000"/>
        </a:spcBef>
        <a:spcAft>
          <a:spcPct val="0"/>
        </a:spcAft>
        <a:buFont typeface="Arial" charset="0"/>
        <a:buChar char="–"/>
        <a:defRPr sz="1966">
          <a:solidFill>
            <a:schemeClr val="bg1"/>
          </a:solidFill>
          <a:latin typeface="+mn-lt"/>
          <a:cs typeface="+mn-cs"/>
        </a:defRPr>
      </a:lvl4pPr>
      <a:lvl5pPr marL="2022836" indent="-224760" algn="l" rtl="0" eaLnBrk="0" fontAlgn="base" hangingPunct="0">
        <a:spcBef>
          <a:spcPct val="20000"/>
        </a:spcBef>
        <a:spcAft>
          <a:spcPct val="0"/>
        </a:spcAft>
        <a:buFont typeface="Arial" charset="0"/>
        <a:buChar char="»"/>
        <a:defRPr sz="1966">
          <a:solidFill>
            <a:schemeClr val="bg1"/>
          </a:solidFill>
          <a:latin typeface="+mn-lt"/>
          <a:cs typeface="+mn-cs"/>
        </a:defRPr>
      </a:lvl5pPr>
      <a:lvl6pPr marL="2472355" indent="-224760" algn="l" rtl="0" fontAlgn="base">
        <a:spcBef>
          <a:spcPct val="20000"/>
        </a:spcBef>
        <a:spcAft>
          <a:spcPct val="0"/>
        </a:spcAft>
        <a:buFont typeface="Arial" charset="0"/>
        <a:buChar char="»"/>
        <a:defRPr sz="1966">
          <a:solidFill>
            <a:schemeClr val="bg1"/>
          </a:solidFill>
          <a:latin typeface="+mn-lt"/>
          <a:cs typeface="+mn-cs"/>
        </a:defRPr>
      </a:lvl6pPr>
      <a:lvl7pPr marL="2921874" indent="-224760" algn="l" rtl="0" fontAlgn="base">
        <a:spcBef>
          <a:spcPct val="20000"/>
        </a:spcBef>
        <a:spcAft>
          <a:spcPct val="0"/>
        </a:spcAft>
        <a:buFont typeface="Arial" charset="0"/>
        <a:buChar char="»"/>
        <a:defRPr sz="1966">
          <a:solidFill>
            <a:schemeClr val="bg1"/>
          </a:solidFill>
          <a:latin typeface="+mn-lt"/>
          <a:cs typeface="+mn-cs"/>
        </a:defRPr>
      </a:lvl7pPr>
      <a:lvl8pPr marL="3371393" indent="-224760" algn="l" rtl="0" fontAlgn="base">
        <a:spcBef>
          <a:spcPct val="20000"/>
        </a:spcBef>
        <a:spcAft>
          <a:spcPct val="0"/>
        </a:spcAft>
        <a:buFont typeface="Arial" charset="0"/>
        <a:buChar char="»"/>
        <a:defRPr sz="1966">
          <a:solidFill>
            <a:schemeClr val="bg1"/>
          </a:solidFill>
          <a:latin typeface="+mn-lt"/>
          <a:cs typeface="+mn-cs"/>
        </a:defRPr>
      </a:lvl8pPr>
      <a:lvl9pPr marL="3820912" indent="-224760" algn="l" rtl="0" fontAlgn="base">
        <a:spcBef>
          <a:spcPct val="20000"/>
        </a:spcBef>
        <a:spcAft>
          <a:spcPct val="0"/>
        </a:spcAft>
        <a:buFont typeface="Arial" charset="0"/>
        <a:buChar char="»"/>
        <a:defRPr sz="1966">
          <a:solidFill>
            <a:schemeClr val="bg1"/>
          </a:solidFill>
          <a:latin typeface="+mn-lt"/>
          <a:cs typeface="+mn-cs"/>
        </a:defRPr>
      </a:lvl9pPr>
    </p:bodyStyle>
    <p:otherStyle>
      <a:defPPr>
        <a:defRPr lang="en-US"/>
      </a:defPPr>
      <a:lvl1pPr marL="0" algn="l" defTabSz="899038" rtl="0" eaLnBrk="1" latinLnBrk="0" hangingPunct="1">
        <a:defRPr sz="1770" kern="1200">
          <a:solidFill>
            <a:schemeClr val="tx1"/>
          </a:solidFill>
          <a:latin typeface="+mn-lt"/>
          <a:ea typeface="+mn-ea"/>
          <a:cs typeface="+mn-cs"/>
        </a:defRPr>
      </a:lvl1pPr>
      <a:lvl2pPr marL="449519" algn="l" defTabSz="899038" rtl="0" eaLnBrk="1" latinLnBrk="0" hangingPunct="1">
        <a:defRPr sz="1770" kern="1200">
          <a:solidFill>
            <a:schemeClr val="tx1"/>
          </a:solidFill>
          <a:latin typeface="+mn-lt"/>
          <a:ea typeface="+mn-ea"/>
          <a:cs typeface="+mn-cs"/>
        </a:defRPr>
      </a:lvl2pPr>
      <a:lvl3pPr marL="899038" algn="l" defTabSz="899038" rtl="0" eaLnBrk="1" latinLnBrk="0" hangingPunct="1">
        <a:defRPr sz="1770" kern="1200">
          <a:solidFill>
            <a:schemeClr val="tx1"/>
          </a:solidFill>
          <a:latin typeface="+mn-lt"/>
          <a:ea typeface="+mn-ea"/>
          <a:cs typeface="+mn-cs"/>
        </a:defRPr>
      </a:lvl3pPr>
      <a:lvl4pPr marL="1348557" algn="l" defTabSz="899038" rtl="0" eaLnBrk="1" latinLnBrk="0" hangingPunct="1">
        <a:defRPr sz="1770" kern="1200">
          <a:solidFill>
            <a:schemeClr val="tx1"/>
          </a:solidFill>
          <a:latin typeface="+mn-lt"/>
          <a:ea typeface="+mn-ea"/>
          <a:cs typeface="+mn-cs"/>
        </a:defRPr>
      </a:lvl4pPr>
      <a:lvl5pPr marL="1798076" algn="l" defTabSz="899038" rtl="0" eaLnBrk="1" latinLnBrk="0" hangingPunct="1">
        <a:defRPr sz="1770" kern="1200">
          <a:solidFill>
            <a:schemeClr val="tx1"/>
          </a:solidFill>
          <a:latin typeface="+mn-lt"/>
          <a:ea typeface="+mn-ea"/>
          <a:cs typeface="+mn-cs"/>
        </a:defRPr>
      </a:lvl5pPr>
      <a:lvl6pPr marL="2247595" algn="l" defTabSz="899038" rtl="0" eaLnBrk="1" latinLnBrk="0" hangingPunct="1">
        <a:defRPr sz="1770" kern="1200">
          <a:solidFill>
            <a:schemeClr val="tx1"/>
          </a:solidFill>
          <a:latin typeface="+mn-lt"/>
          <a:ea typeface="+mn-ea"/>
          <a:cs typeface="+mn-cs"/>
        </a:defRPr>
      </a:lvl6pPr>
      <a:lvl7pPr marL="2697114" algn="l" defTabSz="899038" rtl="0" eaLnBrk="1" latinLnBrk="0" hangingPunct="1">
        <a:defRPr sz="1770" kern="1200">
          <a:solidFill>
            <a:schemeClr val="tx1"/>
          </a:solidFill>
          <a:latin typeface="+mn-lt"/>
          <a:ea typeface="+mn-ea"/>
          <a:cs typeface="+mn-cs"/>
        </a:defRPr>
      </a:lvl7pPr>
      <a:lvl8pPr marL="3146633" algn="l" defTabSz="899038" rtl="0" eaLnBrk="1" latinLnBrk="0" hangingPunct="1">
        <a:defRPr sz="1770" kern="1200">
          <a:solidFill>
            <a:schemeClr val="tx1"/>
          </a:solidFill>
          <a:latin typeface="+mn-lt"/>
          <a:ea typeface="+mn-ea"/>
          <a:cs typeface="+mn-cs"/>
        </a:defRPr>
      </a:lvl8pPr>
      <a:lvl9pPr marL="3596152" algn="l" defTabSz="899038" rtl="0" eaLnBrk="1" latinLnBrk="0" hangingPunct="1">
        <a:defRPr sz="177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CE13C-904F-1360-A672-522D5A1C78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AF9914-A6B4-99AE-2D2C-2D39456C42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A5637-F686-09BC-F36F-D8DF50FAC8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B5853A-B928-4FAA-9EF7-F79B21CC0ED8}" type="datetimeFigureOut">
              <a:rPr lang="en-US" smtClean="0"/>
              <a:t>2/5/2023</a:t>
            </a:fld>
            <a:endParaRPr lang="en-US"/>
          </a:p>
        </p:txBody>
      </p:sp>
      <p:sp>
        <p:nvSpPr>
          <p:cNvPr id="5" name="Footer Placeholder 4">
            <a:extLst>
              <a:ext uri="{FF2B5EF4-FFF2-40B4-BE49-F238E27FC236}">
                <a16:creationId xmlns:a16="http://schemas.microsoft.com/office/drawing/2014/main" id="{8DA4406F-5BD4-44B3-5D0A-791A2CC69A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0F1D62-006A-AF98-463E-361A9C3F97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A957E-8582-4887-9E7F-3F51D72E674E}" type="slidenum">
              <a:rPr lang="en-US" smtClean="0"/>
              <a:t>‹#›</a:t>
            </a:fld>
            <a:endParaRPr lang="en-US"/>
          </a:p>
        </p:txBody>
      </p:sp>
    </p:spTree>
    <p:extLst>
      <p:ext uri="{BB962C8B-B14F-4D97-AF65-F5344CB8AC3E}">
        <p14:creationId xmlns:p14="http://schemas.microsoft.com/office/powerpoint/2010/main" val="9630076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609760" y="274638"/>
            <a:ext cx="1097248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0179" name="Text Placeholder 2"/>
          <p:cNvSpPr>
            <a:spLocks noGrp="1"/>
          </p:cNvSpPr>
          <p:nvPr>
            <p:ph type="body" idx="1"/>
          </p:nvPr>
        </p:nvSpPr>
        <p:spPr bwMode="auto">
          <a:xfrm>
            <a:off x="627226" y="1620838"/>
            <a:ext cx="10969307"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4168274" y="6356351"/>
            <a:ext cx="3855454"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19233" y="6492876"/>
            <a:ext cx="284395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Franklin Gothic Book" panose="020B0503020102020204" pitchFamily="34" charset="0"/>
                <a:cs typeface="Arial" panose="020B0604020202020204" pitchFamily="34" charset="0"/>
              </a:defRPr>
            </a:lvl1pPr>
          </a:lstStyle>
          <a:p>
            <a:pPr>
              <a:defRPr/>
            </a:pPr>
            <a:fld id="{15FA2F34-021F-4A37-98B9-BEED5656510E}" type="slidenum">
              <a:rPr lang="en-US" altLang="en-US"/>
              <a:pPr>
                <a:defRPr/>
              </a:pPr>
              <a:t>‹#›</a:t>
            </a:fld>
            <a:endParaRPr lang="en-US" altLang="en-US"/>
          </a:p>
        </p:txBody>
      </p:sp>
      <p:pic>
        <p:nvPicPr>
          <p:cNvPr id="50182" name="Picture 10" descr="Rotary_inv"/>
          <p:cNvPicPr>
            <a:picLocks noChangeArrowheads="1"/>
          </p:cNvPicPr>
          <p:nvPr/>
        </p:nvPicPr>
        <p:blipFill>
          <a:blip r:embed="rId14"/>
          <a:srcRect/>
          <a:stretch>
            <a:fillRect/>
          </a:stretch>
        </p:blipFill>
        <p:spPr bwMode="auto">
          <a:xfrm>
            <a:off x="10197581" y="6096001"/>
            <a:ext cx="1691128" cy="612775"/>
          </a:xfrm>
          <a:prstGeom prst="rect">
            <a:avLst/>
          </a:prstGeom>
          <a:noFill/>
          <a:ln w="9525">
            <a:noFill/>
            <a:miter lim="800000"/>
            <a:headEnd/>
            <a:tailEnd/>
          </a:ln>
        </p:spPr>
      </p:pic>
    </p:spTree>
    <p:extLst>
      <p:ext uri="{BB962C8B-B14F-4D97-AF65-F5344CB8AC3E}">
        <p14:creationId xmlns:p14="http://schemas.microsoft.com/office/powerpoint/2010/main" val="6843795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kern="1200">
          <a:solidFill>
            <a:srgbClr val="FFC812"/>
          </a:solidFill>
          <a:latin typeface="+mj-lt"/>
          <a:ea typeface="+mj-ea"/>
          <a:cs typeface="+mj-cs"/>
        </a:defRPr>
      </a:lvl1pPr>
      <a:lvl2pPr algn="ctr" rtl="0" eaLnBrk="0" fontAlgn="base" hangingPunct="0">
        <a:spcBef>
          <a:spcPct val="0"/>
        </a:spcBef>
        <a:spcAft>
          <a:spcPct val="0"/>
        </a:spcAft>
        <a:defRPr sz="4400">
          <a:solidFill>
            <a:schemeClr val="bg1"/>
          </a:solidFill>
          <a:latin typeface="Franklin Gothic Medium" panose="020B0603020102020204" pitchFamily="34" charset="0"/>
        </a:defRPr>
      </a:lvl2pPr>
      <a:lvl3pPr algn="ctr" rtl="0" eaLnBrk="0" fontAlgn="base" hangingPunct="0">
        <a:spcBef>
          <a:spcPct val="0"/>
        </a:spcBef>
        <a:spcAft>
          <a:spcPct val="0"/>
        </a:spcAft>
        <a:defRPr sz="4400">
          <a:solidFill>
            <a:schemeClr val="bg1"/>
          </a:solidFill>
          <a:latin typeface="Franklin Gothic Medium" panose="020B0603020102020204" pitchFamily="34" charset="0"/>
        </a:defRPr>
      </a:lvl3pPr>
      <a:lvl4pPr algn="ctr" rtl="0" eaLnBrk="0" fontAlgn="base" hangingPunct="0">
        <a:spcBef>
          <a:spcPct val="0"/>
        </a:spcBef>
        <a:spcAft>
          <a:spcPct val="0"/>
        </a:spcAft>
        <a:defRPr sz="4400">
          <a:solidFill>
            <a:schemeClr val="bg1"/>
          </a:solidFill>
          <a:latin typeface="Franklin Gothic Medium" panose="020B0603020102020204" pitchFamily="34" charset="0"/>
        </a:defRPr>
      </a:lvl4pPr>
      <a:lvl5pPr algn="ctr" rtl="0" eaLnBrk="0" fontAlgn="base" hangingPunct="0">
        <a:spcBef>
          <a:spcPct val="0"/>
        </a:spcBef>
        <a:spcAft>
          <a:spcPct val="0"/>
        </a:spcAft>
        <a:defRPr sz="4400">
          <a:solidFill>
            <a:schemeClr val="bg1"/>
          </a:solidFill>
          <a:latin typeface="Franklin Gothic Medium" panose="020B0603020102020204" pitchFamily="34" charset="0"/>
        </a:defRPr>
      </a:lvl5pPr>
      <a:lvl6pPr marL="457200" algn="ctr" rtl="0" eaLnBrk="0" fontAlgn="base" hangingPunct="0">
        <a:spcBef>
          <a:spcPct val="0"/>
        </a:spcBef>
        <a:spcAft>
          <a:spcPct val="0"/>
        </a:spcAft>
        <a:defRPr sz="4400">
          <a:solidFill>
            <a:schemeClr val="bg1"/>
          </a:solidFill>
          <a:latin typeface="Franklin Gothic Medium" panose="020B0603020102020204" pitchFamily="34" charset="0"/>
        </a:defRPr>
      </a:lvl6pPr>
      <a:lvl7pPr marL="914400" algn="ctr" rtl="0" eaLnBrk="0" fontAlgn="base" hangingPunct="0">
        <a:spcBef>
          <a:spcPct val="0"/>
        </a:spcBef>
        <a:spcAft>
          <a:spcPct val="0"/>
        </a:spcAft>
        <a:defRPr sz="4400">
          <a:solidFill>
            <a:schemeClr val="bg1"/>
          </a:solidFill>
          <a:latin typeface="Franklin Gothic Medium" panose="020B0603020102020204" pitchFamily="34" charset="0"/>
        </a:defRPr>
      </a:lvl7pPr>
      <a:lvl8pPr marL="1371600" algn="ctr" rtl="0" eaLnBrk="0" fontAlgn="base" hangingPunct="0">
        <a:spcBef>
          <a:spcPct val="0"/>
        </a:spcBef>
        <a:spcAft>
          <a:spcPct val="0"/>
        </a:spcAft>
        <a:defRPr sz="4400">
          <a:solidFill>
            <a:schemeClr val="bg1"/>
          </a:solidFill>
          <a:latin typeface="Franklin Gothic Medium" panose="020B0603020102020204" pitchFamily="34" charset="0"/>
        </a:defRPr>
      </a:lvl8pPr>
      <a:lvl9pPr marL="1828800" algn="ctr" rtl="0" eaLnBrk="0" fontAlgn="base" hangingPunct="0">
        <a:spcBef>
          <a:spcPct val="0"/>
        </a:spcBef>
        <a:spcAft>
          <a:spcPct val="0"/>
        </a:spcAft>
        <a:defRPr sz="4400">
          <a:solidFill>
            <a:schemeClr val="bg1"/>
          </a:solidFill>
          <a:latin typeface="Franklin Gothic Medium" panose="020B060302010202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6.xml"/><Relationship Id="rId1" Type="http://schemas.openxmlformats.org/officeDocument/2006/relationships/tags" Target="../tags/tag8.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4.xml"/><Relationship Id="rId1" Type="http://schemas.openxmlformats.org/officeDocument/2006/relationships/tags" Target="../tags/tag9.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0.xml"/><Relationship Id="rId7" Type="http://schemas.openxmlformats.org/officeDocument/2006/relationships/diagramColors" Target="../diagrams/colors2.xml"/><Relationship Id="rId2" Type="http://schemas.openxmlformats.org/officeDocument/2006/relationships/slideLayout" Target="../slideLayouts/slideLayout24.xml"/><Relationship Id="rId1" Type="http://schemas.openxmlformats.org/officeDocument/2006/relationships/tags" Target="../tags/tag1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hyperlink" Target="https://tinyurl.com/membershipgoal" TargetMode="External"/><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3.xml"/><Relationship Id="rId4" Type="http://schemas.openxmlformats.org/officeDocument/2006/relationships/hyperlink" Target="04-Identifying%20Successful%20and%20Failing%20Clubs.pptx"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4.xml"/><Relationship Id="rId1" Type="http://schemas.openxmlformats.org/officeDocument/2006/relationships/tags" Target="../tags/tag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4.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34.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4.xml"/><Relationship Id="rId1" Type="http://schemas.openxmlformats.org/officeDocument/2006/relationships/tags" Target="../tags/tag4.xml"/><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4.xml"/><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5.xml"/><Relationship Id="rId1" Type="http://schemas.openxmlformats.org/officeDocument/2006/relationships/tags" Target="../tags/tag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6.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5"/>
          <p:cNvSpPr>
            <a:spLocks noChangeArrowheads="1"/>
          </p:cNvSpPr>
          <p:nvPr/>
        </p:nvSpPr>
        <p:spPr bwMode="auto">
          <a:xfrm>
            <a:off x="1589" y="3048000"/>
            <a:ext cx="12188825" cy="1219200"/>
          </a:xfrm>
          <a:prstGeom prst="rect">
            <a:avLst/>
          </a:prstGeom>
          <a:solidFill>
            <a:srgbClr val="043671"/>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FEBC16"/>
                </a:solidFill>
                <a:effectLst/>
                <a:uLnTx/>
                <a:uFillTx/>
                <a:latin typeface="Arial" charset="0"/>
                <a:ea typeface="+mn-ea"/>
                <a:cs typeface="Arial" charset="0"/>
              </a:rPr>
              <a:t>Membership Action Planning</a:t>
            </a:r>
          </a:p>
        </p:txBody>
      </p:sp>
      <p:sp>
        <p:nvSpPr>
          <p:cNvPr id="63490" name="Rectangle 3"/>
          <p:cNvSpPr>
            <a:spLocks noChangeArrowheads="1"/>
          </p:cNvSpPr>
          <p:nvPr/>
        </p:nvSpPr>
        <p:spPr bwMode="auto">
          <a:xfrm>
            <a:off x="407989" y="838201"/>
            <a:ext cx="6086475" cy="1433513"/>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8800" b="0" i="0" u="none" strike="noStrike" kern="1200" cap="none" spc="0" normalizeH="0" baseline="0" noProof="0" dirty="0">
                <a:ln>
                  <a:noFill/>
                </a:ln>
                <a:solidFill>
                  <a:srgbClr val="FFFFFF"/>
                </a:solidFill>
                <a:effectLst/>
                <a:uLnTx/>
                <a:uFillTx/>
                <a:latin typeface="Arial" charset="0"/>
                <a:ea typeface="MS PGothic" pitchFamily="34" charset="-128"/>
                <a:cs typeface="Arial" charset="0"/>
              </a:rPr>
              <a:t>Welcome to</a:t>
            </a:r>
            <a:endParaRPr kumimoji="0" lang="en-US" altLang="en-US" sz="8800" b="0" i="0"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0" y="76201"/>
            <a:ext cx="2944812" cy="2930833"/>
          </a:xfrm>
          <a:prstGeom prst="rect">
            <a:avLst/>
          </a:prstGeom>
        </p:spPr>
      </p:pic>
      <p:sp>
        <p:nvSpPr>
          <p:cNvPr id="3" name="TextBox 2">
            <a:extLst>
              <a:ext uri="{FF2B5EF4-FFF2-40B4-BE49-F238E27FC236}">
                <a16:creationId xmlns:a16="http://schemas.microsoft.com/office/drawing/2014/main" id="{05293BA7-8E57-05FA-016D-1CA3CE944406}"/>
              </a:ext>
            </a:extLst>
          </p:cNvPr>
          <p:cNvSpPr txBox="1"/>
          <p:nvPr/>
        </p:nvSpPr>
        <p:spPr>
          <a:xfrm>
            <a:off x="1589" y="4495800"/>
            <a:ext cx="12188824" cy="2308324"/>
          </a:xfrm>
          <a:prstGeom prst="rect">
            <a:avLst/>
          </a:prstGeom>
          <a:noFill/>
        </p:spPr>
        <p:txBody>
          <a:bodyPr wrap="square">
            <a:spAutoFit/>
          </a:bodyPr>
          <a:lstStyle/>
          <a:p>
            <a:pPr marL="0" marR="0" lvl="0" indent="0" algn="ctr" defTabSz="457337" rtl="0" eaLnBrk="1" fontAlgn="base" latinLnBrk="0" hangingPunct="1">
              <a:lnSpc>
                <a:spcPct val="100000"/>
              </a:lnSpc>
              <a:spcBef>
                <a:spcPct val="0"/>
              </a:spcBef>
              <a:spcAft>
                <a:spcPct val="0"/>
              </a:spcAft>
              <a:buClrTx/>
              <a:buSzTx/>
              <a:buFontTx/>
              <a:buNone/>
              <a:tabLst/>
              <a:defRPr/>
            </a:pPr>
            <a:r>
              <a:rPr kumimoji="0" lang="en-US" altLang="ja-JP" sz="3600" b="0" i="0" u="none" strike="noStrike" kern="1200" cap="none" spc="0" normalizeH="0" baseline="0" noProof="0" dirty="0">
                <a:ln>
                  <a:noFill/>
                </a:ln>
                <a:solidFill>
                  <a:srgbClr val="FFFFFF"/>
                </a:solidFill>
                <a:effectLst/>
                <a:uLnTx/>
                <a:uFillTx/>
                <a:latin typeface="Arial" charset="0"/>
                <a:ea typeface="ＭＳ Ｐゴシック" panose="020B0600070205080204" pitchFamily="34" charset="-128"/>
                <a:cs typeface="Arial" charset="0"/>
              </a:rPr>
              <a:t>IPDG Hugh Dawkins</a:t>
            </a:r>
          </a:p>
          <a:p>
            <a:pPr marL="0" marR="0" lvl="0" indent="0" algn="ctr" defTabSz="457337" rtl="0" eaLnBrk="1" fontAlgn="base" latinLnBrk="0" hangingPunct="1">
              <a:lnSpc>
                <a:spcPct val="100000"/>
              </a:lnSpc>
              <a:spcBef>
                <a:spcPct val="0"/>
              </a:spcBef>
              <a:spcAft>
                <a:spcPct val="0"/>
              </a:spcAft>
              <a:buClrTx/>
              <a:buSzTx/>
              <a:buFontTx/>
              <a:buNone/>
              <a:tabLst/>
              <a:defRPr/>
            </a:pPr>
            <a:r>
              <a:rPr kumimoji="0" lang="en-US" altLang="ja-JP" sz="3600" b="0" i="0" u="none" strike="noStrike" kern="1200" cap="none" spc="0" normalizeH="0" baseline="0" noProof="0" dirty="0">
                <a:ln>
                  <a:noFill/>
                </a:ln>
                <a:solidFill>
                  <a:srgbClr val="FFFFFF"/>
                </a:solidFill>
                <a:effectLst/>
                <a:uLnTx/>
                <a:uFillTx/>
                <a:latin typeface="Arial" charset="0"/>
                <a:ea typeface="ＭＳ Ｐゴシック" panose="020B0600070205080204" pitchFamily="34" charset="-128"/>
                <a:cs typeface="Arial" charset="0"/>
              </a:rPr>
              <a:t>Zone 33 Assistant Rotary Coordinator</a:t>
            </a:r>
          </a:p>
          <a:p>
            <a:pPr marL="0" marR="0" lvl="0" indent="0" algn="ctr" defTabSz="457337" rtl="0" eaLnBrk="1" fontAlgn="base" latinLnBrk="0" hangingPunct="1">
              <a:lnSpc>
                <a:spcPct val="100000"/>
              </a:lnSpc>
              <a:spcBef>
                <a:spcPct val="0"/>
              </a:spcBef>
              <a:spcAft>
                <a:spcPct val="0"/>
              </a:spcAft>
              <a:buClrTx/>
              <a:buSzTx/>
              <a:buFontTx/>
              <a:buNone/>
              <a:tabLst/>
              <a:defRPr/>
            </a:pPr>
            <a:r>
              <a:rPr kumimoji="0" lang="en-US" altLang="ja-JP" sz="3600" b="0" i="0" u="none" strike="noStrike" kern="1200" cap="none" spc="0" normalizeH="0" baseline="0" noProof="0" dirty="0">
                <a:ln>
                  <a:noFill/>
                </a:ln>
                <a:solidFill>
                  <a:srgbClr val="FFFFFF"/>
                </a:solidFill>
                <a:effectLst/>
                <a:uLnTx/>
                <a:uFillTx/>
                <a:latin typeface="Arial" charset="0"/>
                <a:ea typeface="ＭＳ Ｐゴシック" panose="020B0600070205080204" pitchFamily="34" charset="-128"/>
                <a:cs typeface="Arial" charset="0"/>
              </a:rPr>
              <a:t>Gary King</a:t>
            </a:r>
          </a:p>
          <a:p>
            <a:pPr marL="0" marR="0" lvl="0" indent="0" algn="ctr" defTabSz="457337" rtl="0" eaLnBrk="1" fontAlgn="base" latinLnBrk="0" hangingPunct="1">
              <a:lnSpc>
                <a:spcPct val="100000"/>
              </a:lnSpc>
              <a:spcBef>
                <a:spcPct val="0"/>
              </a:spcBef>
              <a:spcAft>
                <a:spcPct val="0"/>
              </a:spcAft>
              <a:buClrTx/>
              <a:buSzTx/>
              <a:buFontTx/>
              <a:buNone/>
              <a:tabLst/>
              <a:defRPr/>
            </a:pPr>
            <a:r>
              <a:rPr kumimoji="0" lang="en-US" altLang="ja-JP" sz="3600" b="0" i="0" u="none" strike="noStrike" kern="1200" cap="none" spc="0" normalizeH="0" baseline="0" noProof="0" dirty="0">
                <a:ln>
                  <a:noFill/>
                </a:ln>
                <a:solidFill>
                  <a:srgbClr val="FFFFFF"/>
                </a:solidFill>
                <a:effectLst/>
                <a:uLnTx/>
                <a:uFillTx/>
                <a:latin typeface="Arial" charset="0"/>
                <a:ea typeface="ＭＳ Ｐゴシック" panose="020B0600070205080204" pitchFamily="34" charset="-128"/>
                <a:cs typeface="Arial" charset="0"/>
              </a:rPr>
              <a:t>Chair District 7630 Membership Committee </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17A33B-1DAA-7934-5345-60C47175ABE2}"/>
              </a:ext>
            </a:extLst>
          </p:cNvPr>
          <p:cNvSpPr/>
          <p:nvPr/>
        </p:nvSpPr>
        <p:spPr>
          <a:xfrm>
            <a:off x="-902" y="0"/>
            <a:ext cx="60579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504BCAA-9A14-C86E-3031-66C5582C2DDD}"/>
              </a:ext>
            </a:extLst>
          </p:cNvPr>
          <p:cNvSpPr/>
          <p:nvPr/>
        </p:nvSpPr>
        <p:spPr>
          <a:xfrm>
            <a:off x="6057900" y="0"/>
            <a:ext cx="6134100" cy="6858000"/>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FE6385CB-FE87-8886-168F-1B32ADF9B61F}"/>
              </a:ext>
            </a:extLst>
          </p:cNvPr>
          <p:cNvGrpSpPr/>
          <p:nvPr/>
        </p:nvGrpSpPr>
        <p:grpSpPr>
          <a:xfrm>
            <a:off x="231800" y="437015"/>
            <a:ext cx="5937262" cy="6385581"/>
            <a:chOff x="6144555" y="375046"/>
            <a:chExt cx="5937262" cy="6385581"/>
          </a:xfrm>
        </p:grpSpPr>
        <p:sp>
          <p:nvSpPr>
            <p:cNvPr id="7" name="Freeform: Shape 6">
              <a:extLst>
                <a:ext uri="{FF2B5EF4-FFF2-40B4-BE49-F238E27FC236}">
                  <a16:creationId xmlns:a16="http://schemas.microsoft.com/office/drawing/2014/main" id="{408A5985-DD58-C70C-6EAE-CD4024898848}"/>
                </a:ext>
              </a:extLst>
            </p:cNvPr>
            <p:cNvSpPr/>
            <p:nvPr/>
          </p:nvSpPr>
          <p:spPr>
            <a:xfrm rot="2606295">
              <a:off x="8845488" y="4490249"/>
              <a:ext cx="546781" cy="52470"/>
            </a:xfrm>
            <a:custGeom>
              <a:avLst/>
              <a:gdLst/>
              <a:ahLst/>
              <a:cxnLst/>
              <a:rect l="0" t="0" r="0" b="0"/>
              <a:pathLst>
                <a:path>
                  <a:moveTo>
                    <a:pt x="0" y="26235"/>
                  </a:moveTo>
                  <a:lnTo>
                    <a:pt x="546781" y="2623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E7FD5844-D449-CBC1-1249-A27BA3E14713}"/>
                </a:ext>
              </a:extLst>
            </p:cNvPr>
            <p:cNvSpPr/>
            <p:nvPr/>
          </p:nvSpPr>
          <p:spPr>
            <a:xfrm rot="21464224">
              <a:off x="9067194" y="3297347"/>
              <a:ext cx="602823" cy="52470"/>
            </a:xfrm>
            <a:custGeom>
              <a:avLst/>
              <a:gdLst/>
              <a:ahLst/>
              <a:cxnLst/>
              <a:rect l="0" t="0" r="0" b="0"/>
              <a:pathLst>
                <a:path>
                  <a:moveTo>
                    <a:pt x="0" y="26235"/>
                  </a:moveTo>
                  <a:lnTo>
                    <a:pt x="602823" y="2623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Shape 9">
              <a:extLst>
                <a:ext uri="{FF2B5EF4-FFF2-40B4-BE49-F238E27FC236}">
                  <a16:creationId xmlns:a16="http://schemas.microsoft.com/office/drawing/2014/main" id="{FB4A3F6E-3CBF-4E49-441A-15EC88A433D8}"/>
                </a:ext>
              </a:extLst>
            </p:cNvPr>
            <p:cNvSpPr/>
            <p:nvPr/>
          </p:nvSpPr>
          <p:spPr>
            <a:xfrm rot="18997255" flipV="1">
              <a:off x="8854411" y="2229661"/>
              <a:ext cx="639637" cy="79446"/>
            </a:xfrm>
            <a:custGeom>
              <a:avLst/>
              <a:gdLst/>
              <a:ahLst/>
              <a:cxnLst/>
              <a:rect l="0" t="0" r="0" b="0"/>
              <a:pathLst>
                <a:path>
                  <a:moveTo>
                    <a:pt x="0" y="26235"/>
                  </a:moveTo>
                  <a:lnTo>
                    <a:pt x="571250" y="2623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46A3001-2ABC-804A-5E5A-D421A4D4F759}"/>
                </a:ext>
              </a:extLst>
            </p:cNvPr>
            <p:cNvSpPr/>
            <p:nvPr/>
          </p:nvSpPr>
          <p:spPr>
            <a:xfrm>
              <a:off x="6144555" y="1917825"/>
              <a:ext cx="2892464" cy="2855610"/>
            </a:xfrm>
            <a:prstGeom prst="ellipse">
              <a:avLst/>
            </a:prstGeom>
            <a:blipFill dpi="0" rotWithShape="1">
              <a:blip r:embed="rId4"/>
              <a:srcRect/>
              <a:stretch>
                <a:fillRect l="-28496" r="-21504"/>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55D5C642-6E14-5300-912A-AC6B72FACF90}"/>
                </a:ext>
              </a:extLst>
            </p:cNvPr>
            <p:cNvSpPr/>
            <p:nvPr/>
          </p:nvSpPr>
          <p:spPr>
            <a:xfrm>
              <a:off x="7802871" y="375046"/>
              <a:ext cx="2933700" cy="1624360"/>
            </a:xfrm>
            <a:custGeom>
              <a:avLst/>
              <a:gdLst>
                <a:gd name="connsiteX0" fmla="*/ 0 w 1960029"/>
                <a:gd name="connsiteY0" fmla="*/ 996478 h 1992956"/>
                <a:gd name="connsiteX1" fmla="*/ 980015 w 1960029"/>
                <a:gd name="connsiteY1" fmla="*/ 0 h 1992956"/>
                <a:gd name="connsiteX2" fmla="*/ 1960030 w 1960029"/>
                <a:gd name="connsiteY2" fmla="*/ 996478 h 1992956"/>
                <a:gd name="connsiteX3" fmla="*/ 980015 w 1960029"/>
                <a:gd name="connsiteY3" fmla="*/ 1992956 h 1992956"/>
                <a:gd name="connsiteX4" fmla="*/ 0 w 1960029"/>
                <a:gd name="connsiteY4" fmla="*/ 996478 h 1992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0029" h="1992956">
                  <a:moveTo>
                    <a:pt x="0" y="996478"/>
                  </a:moveTo>
                  <a:cubicBezTo>
                    <a:pt x="0" y="446138"/>
                    <a:pt x="438768" y="0"/>
                    <a:pt x="980015" y="0"/>
                  </a:cubicBezTo>
                  <a:cubicBezTo>
                    <a:pt x="1521262" y="0"/>
                    <a:pt x="1960030" y="446138"/>
                    <a:pt x="1960030" y="996478"/>
                  </a:cubicBezTo>
                  <a:cubicBezTo>
                    <a:pt x="1960030" y="1546818"/>
                    <a:pt x="1521262" y="1992956"/>
                    <a:pt x="980015" y="1992956"/>
                  </a:cubicBezTo>
                  <a:cubicBezTo>
                    <a:pt x="438768" y="1992956"/>
                    <a:pt x="0" y="1546818"/>
                    <a:pt x="0" y="996478"/>
                  </a:cubicBezTo>
                  <a:close/>
                </a:path>
              </a:pathLst>
            </a:custGeom>
            <a:solidFill>
              <a:srgbClr val="005DA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06090" tIns="310912" rIns="306090" bIns="310912"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1-on-1</a:t>
              </a:r>
              <a:b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Conversation</a:t>
              </a:r>
              <a:endParaRPr kumimoji="0" lang="en-US" sz="3000" b="0" i="0" u="none" strike="noStrike" kern="1200" cap="none" spc="0" normalizeH="0" baseline="0" noProof="0">
                <a:ln>
                  <a:noFill/>
                </a:ln>
                <a:solidFill>
                  <a:prstClr val="white"/>
                </a:solidFill>
                <a:effectLst/>
                <a:uLnTx/>
                <a:uFillTx/>
                <a:latin typeface="Calibri" panose="020F0502020204030204"/>
                <a:ea typeface="+mn-ea"/>
                <a:cs typeface="Arial"/>
              </a:endParaRPr>
            </a:p>
          </p:txBody>
        </p:sp>
        <p:sp>
          <p:nvSpPr>
            <p:cNvPr id="14" name="Freeform: Shape 13">
              <a:extLst>
                <a:ext uri="{FF2B5EF4-FFF2-40B4-BE49-F238E27FC236}">
                  <a16:creationId xmlns:a16="http://schemas.microsoft.com/office/drawing/2014/main" id="{3745FE50-19C6-4212-DBC5-84E9C8D03FD4}"/>
                </a:ext>
              </a:extLst>
            </p:cNvPr>
            <p:cNvSpPr/>
            <p:nvPr/>
          </p:nvSpPr>
          <p:spPr>
            <a:xfrm>
              <a:off x="9373212" y="2354089"/>
              <a:ext cx="2708605" cy="1841477"/>
            </a:xfrm>
            <a:custGeom>
              <a:avLst/>
              <a:gdLst>
                <a:gd name="connsiteX0" fmla="*/ 0 w 1981075"/>
                <a:gd name="connsiteY0" fmla="*/ 1025144 h 2050287"/>
                <a:gd name="connsiteX1" fmla="*/ 990538 w 1981075"/>
                <a:gd name="connsiteY1" fmla="*/ 0 h 2050287"/>
                <a:gd name="connsiteX2" fmla="*/ 1981076 w 1981075"/>
                <a:gd name="connsiteY2" fmla="*/ 1025144 h 2050287"/>
                <a:gd name="connsiteX3" fmla="*/ 990538 w 1981075"/>
                <a:gd name="connsiteY3" fmla="*/ 2050288 h 2050287"/>
                <a:gd name="connsiteX4" fmla="*/ 0 w 1981075"/>
                <a:gd name="connsiteY4" fmla="*/ 1025144 h 205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075" h="2050287">
                  <a:moveTo>
                    <a:pt x="0" y="1025144"/>
                  </a:moveTo>
                  <a:cubicBezTo>
                    <a:pt x="0" y="458973"/>
                    <a:pt x="443479" y="0"/>
                    <a:pt x="990538" y="0"/>
                  </a:cubicBezTo>
                  <a:cubicBezTo>
                    <a:pt x="1537597" y="0"/>
                    <a:pt x="1981076" y="458973"/>
                    <a:pt x="1981076" y="1025144"/>
                  </a:cubicBezTo>
                  <a:cubicBezTo>
                    <a:pt x="1981076" y="1591315"/>
                    <a:pt x="1537597" y="2050288"/>
                    <a:pt x="990538" y="2050288"/>
                  </a:cubicBezTo>
                  <a:cubicBezTo>
                    <a:pt x="443479" y="2050288"/>
                    <a:pt x="0" y="1591315"/>
                    <a:pt x="0" y="1025144"/>
                  </a:cubicBezTo>
                  <a:close/>
                </a:path>
              </a:pathLst>
            </a:custGeom>
            <a:solidFill>
              <a:srgbClr val="005DA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09172" tIns="319308" rIns="309172" bIns="319308"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Commitment</a:t>
              </a:r>
            </a:p>
          </p:txBody>
        </p:sp>
        <p:sp>
          <p:nvSpPr>
            <p:cNvPr id="15" name="Freeform: Shape 14">
              <a:extLst>
                <a:ext uri="{FF2B5EF4-FFF2-40B4-BE49-F238E27FC236}">
                  <a16:creationId xmlns:a16="http://schemas.microsoft.com/office/drawing/2014/main" id="{826BD882-1B0A-D2DB-89A5-1360D7F564B7}"/>
                </a:ext>
              </a:extLst>
            </p:cNvPr>
            <p:cNvSpPr/>
            <p:nvPr/>
          </p:nvSpPr>
          <p:spPr>
            <a:xfrm>
              <a:off x="8271758" y="4719788"/>
              <a:ext cx="2809439" cy="2040839"/>
            </a:xfrm>
            <a:custGeom>
              <a:avLst/>
              <a:gdLst>
                <a:gd name="connsiteX0" fmla="*/ 0 w 1993897"/>
                <a:gd name="connsiteY0" fmla="*/ 1020420 h 2040839"/>
                <a:gd name="connsiteX1" fmla="*/ 996949 w 1993897"/>
                <a:gd name="connsiteY1" fmla="*/ 0 h 2040839"/>
                <a:gd name="connsiteX2" fmla="*/ 1993898 w 1993897"/>
                <a:gd name="connsiteY2" fmla="*/ 1020420 h 2040839"/>
                <a:gd name="connsiteX3" fmla="*/ 996949 w 1993897"/>
                <a:gd name="connsiteY3" fmla="*/ 2040840 h 2040839"/>
                <a:gd name="connsiteX4" fmla="*/ 0 w 1993897"/>
                <a:gd name="connsiteY4" fmla="*/ 1020420 h 204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897" h="2040839">
                  <a:moveTo>
                    <a:pt x="0" y="1020420"/>
                  </a:moveTo>
                  <a:cubicBezTo>
                    <a:pt x="0" y="456858"/>
                    <a:pt x="446349" y="0"/>
                    <a:pt x="996949" y="0"/>
                  </a:cubicBezTo>
                  <a:cubicBezTo>
                    <a:pt x="1547549" y="0"/>
                    <a:pt x="1993898" y="456858"/>
                    <a:pt x="1993898" y="1020420"/>
                  </a:cubicBezTo>
                  <a:cubicBezTo>
                    <a:pt x="1993898" y="1583982"/>
                    <a:pt x="1547549" y="2040840"/>
                    <a:pt x="996949" y="2040840"/>
                  </a:cubicBezTo>
                  <a:cubicBezTo>
                    <a:pt x="446349" y="2040840"/>
                    <a:pt x="0" y="1583982"/>
                    <a:pt x="0" y="1020420"/>
                  </a:cubicBezTo>
                  <a:close/>
                </a:path>
              </a:pathLst>
            </a:custGeom>
            <a:solidFill>
              <a:srgbClr val="005DA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1049" tIns="317924" rIns="311049" bIns="317924"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Invite prospect to event or service</a:t>
              </a:r>
            </a:p>
          </p:txBody>
        </p:sp>
      </p:gr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6425682" y="2309392"/>
            <a:ext cx="5715000" cy="1135062"/>
          </a:xfrm>
        </p:spPr>
        <p:txBody>
          <a:bodyPr/>
          <a:lstStyle/>
          <a:p>
            <a:pPr lvl="0"/>
            <a:r>
              <a:rPr lang="en-US"/>
              <a:t>PERSONAL ASK</a:t>
            </a:r>
            <a:endParaRPr lang="en-US" sz="400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7DD1361E-6738-E9C2-ABDF-717D705D2765}"/>
              </a:ext>
            </a:extLst>
          </p:cNvPr>
          <p:cNvSpPr>
            <a:spLocks noGrp="1"/>
          </p:cNvSpPr>
          <p:nvPr>
            <p:ph type="subTitle" idx="1"/>
          </p:nvPr>
        </p:nvSpPr>
        <p:spPr>
          <a:xfrm>
            <a:off x="6675449" y="3551486"/>
            <a:ext cx="4986867" cy="1975764"/>
          </a:xfrm>
        </p:spPr>
        <p:txBody>
          <a:bodyPr/>
          <a:lstStyle/>
          <a:p>
            <a:r>
              <a:rPr lang="en-US"/>
              <a:t>President or Club Membership Chair</a:t>
            </a:r>
          </a:p>
        </p:txBody>
      </p:sp>
      <p:sp>
        <p:nvSpPr>
          <p:cNvPr id="5" name="TextBox 4">
            <a:extLst>
              <a:ext uri="{FF2B5EF4-FFF2-40B4-BE49-F238E27FC236}">
                <a16:creationId xmlns:a16="http://schemas.microsoft.com/office/drawing/2014/main" id="{95514D2A-AF99-97E6-185B-35B978FCB7A6}"/>
              </a:ext>
            </a:extLst>
          </p:cNvPr>
          <p:cNvSpPr txBox="1"/>
          <p:nvPr/>
        </p:nvSpPr>
        <p:spPr>
          <a:xfrm>
            <a:off x="6425682" y="5109678"/>
            <a:ext cx="452082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a:ea typeface="+mn-ea"/>
                <a:cs typeface="Arial"/>
              </a:rPr>
              <a:t>Download "How-to"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a:ea typeface="+mn-ea"/>
                <a:cs typeface="Arial"/>
              </a:rPr>
              <a:t>RIZones33-34.org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a:ea typeface="+mn-ea"/>
                <a:cs typeface="Arial"/>
              </a:rPr>
              <a:t>Search:  Personal</a:t>
            </a:r>
          </a:p>
        </p:txBody>
      </p:sp>
    </p:spTree>
    <p:custDataLst>
      <p:tags r:id="rId1"/>
    </p:custDataLst>
    <p:extLst>
      <p:ext uri="{BB962C8B-B14F-4D97-AF65-F5344CB8AC3E}">
        <p14:creationId xmlns:p14="http://schemas.microsoft.com/office/powerpoint/2010/main" val="2340119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7F2D0A-3EDA-C251-CF7C-B3BAC184EE03}"/>
              </a:ext>
            </a:extLst>
          </p:cNvPr>
          <p:cNvSpPr/>
          <p:nvPr/>
        </p:nvSpPr>
        <p:spPr>
          <a:xfrm>
            <a:off x="0" y="0"/>
            <a:ext cx="12192000" cy="15400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480695"/>
            <a:ext cx="2438400" cy="1059348"/>
          </a:xfrm>
        </p:spPr>
        <p:txBody>
          <a:bodyPr/>
          <a:lstStyle/>
          <a:p>
            <a:r>
              <a:rPr lang="en-US">
                <a:solidFill>
                  <a:srgbClr val="005DAA"/>
                </a:solidFill>
              </a:rPr>
              <a:t>Recap</a:t>
            </a:r>
          </a:p>
        </p:txBody>
      </p:sp>
      <p:sp>
        <p:nvSpPr>
          <p:cNvPr id="6" name="Arrow: Circular 5">
            <a:extLst>
              <a:ext uri="{FF2B5EF4-FFF2-40B4-BE49-F238E27FC236}">
                <a16:creationId xmlns:a16="http://schemas.microsoft.com/office/drawing/2014/main" id="{4CD79172-2063-BE30-4D2E-FFA4F900F560}"/>
              </a:ext>
            </a:extLst>
          </p:cNvPr>
          <p:cNvSpPr/>
          <p:nvPr/>
        </p:nvSpPr>
        <p:spPr>
          <a:xfrm rot="20774989">
            <a:off x="4814029" y="-183059"/>
            <a:ext cx="3556362" cy="3556879"/>
          </a:xfrm>
          <a:prstGeom prst="circularArrow">
            <a:avLst>
              <a:gd name="adj1" fmla="val 10980"/>
              <a:gd name="adj2" fmla="val 1142322"/>
              <a:gd name="adj3" fmla="val 4500000"/>
              <a:gd name="adj4" fmla="val 10800000"/>
              <a:gd name="adj5" fmla="val 12500"/>
            </a:avLst>
          </a:prstGeom>
          <a:solidFill>
            <a:srgbClr val="8721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EED25BFF-1DA6-F4E9-EC5F-2A6748CB27A8}"/>
              </a:ext>
            </a:extLst>
          </p:cNvPr>
          <p:cNvSpPr/>
          <p:nvPr/>
        </p:nvSpPr>
        <p:spPr>
          <a:xfrm>
            <a:off x="4316246" y="3429000"/>
            <a:ext cx="2061718" cy="695762"/>
          </a:xfrm>
          <a:custGeom>
            <a:avLst/>
            <a:gdLst>
              <a:gd name="connsiteX0" fmla="*/ 0 w 1598570"/>
              <a:gd name="connsiteY0" fmla="*/ 0 h 539465"/>
              <a:gd name="connsiteX1" fmla="*/ 1598570 w 1598570"/>
              <a:gd name="connsiteY1" fmla="*/ 0 h 539465"/>
              <a:gd name="connsiteX2" fmla="*/ 1598570 w 1598570"/>
              <a:gd name="connsiteY2" fmla="*/ 539465 h 539465"/>
              <a:gd name="connsiteX3" fmla="*/ 0 w 1598570"/>
              <a:gd name="connsiteY3" fmla="*/ 539465 h 539465"/>
              <a:gd name="connsiteX4" fmla="*/ 0 w 1598570"/>
              <a:gd name="connsiteY4" fmla="*/ 0 h 539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570" h="539465">
                <a:moveTo>
                  <a:pt x="0" y="0"/>
                </a:moveTo>
                <a:lnTo>
                  <a:pt x="1598570" y="0"/>
                </a:lnTo>
                <a:lnTo>
                  <a:pt x="1598570" y="539465"/>
                </a:lnTo>
                <a:lnTo>
                  <a:pt x="0" y="5394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1333500" rtl="0" eaLnBrk="1" fontAlgn="auto" latinLnBrk="0" hangingPunct="1">
              <a:lnSpc>
                <a:spcPct val="100000"/>
              </a:lnSpc>
              <a:spcBef>
                <a:spcPct val="0"/>
              </a:spcBef>
              <a:spcAft>
                <a:spcPct val="35000"/>
              </a:spcAft>
              <a:buClrTx/>
              <a:buSzTx/>
              <a:buFontTx/>
              <a:buNone/>
              <a:tabLst/>
              <a:defRPr/>
            </a:pPr>
            <a:r>
              <a:rPr kumimoji="0" lang="en-US" sz="3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Identify Gaps</a:t>
            </a:r>
          </a:p>
        </p:txBody>
      </p:sp>
      <p:sp>
        <p:nvSpPr>
          <p:cNvPr id="8" name="Shape 7">
            <a:extLst>
              <a:ext uri="{FF2B5EF4-FFF2-40B4-BE49-F238E27FC236}">
                <a16:creationId xmlns:a16="http://schemas.microsoft.com/office/drawing/2014/main" id="{A1F5C74F-9EC7-26F6-8EC7-D3B9D7E66259}"/>
              </a:ext>
            </a:extLst>
          </p:cNvPr>
          <p:cNvSpPr/>
          <p:nvPr/>
        </p:nvSpPr>
        <p:spPr>
          <a:xfrm>
            <a:off x="3894412" y="1953795"/>
            <a:ext cx="3556363" cy="3556879"/>
          </a:xfrm>
          <a:prstGeom prst="leftCircularArrow">
            <a:avLst>
              <a:gd name="adj1" fmla="val 10980"/>
              <a:gd name="adj2" fmla="val 1142322"/>
              <a:gd name="adj3" fmla="val 6300000"/>
              <a:gd name="adj4" fmla="val 18900000"/>
              <a:gd name="adj5" fmla="val 12500"/>
            </a:avLst>
          </a:prstGeom>
          <a:solidFill>
            <a:srgbClr val="0099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8071FF4C-B5A6-F630-54CE-8EBB6E8C6AB5}"/>
              </a:ext>
            </a:extLst>
          </p:cNvPr>
          <p:cNvSpPr/>
          <p:nvPr/>
        </p:nvSpPr>
        <p:spPr>
          <a:xfrm>
            <a:off x="5501950" y="1140363"/>
            <a:ext cx="2180518" cy="695762"/>
          </a:xfrm>
          <a:custGeom>
            <a:avLst/>
            <a:gdLst>
              <a:gd name="connsiteX0" fmla="*/ 0 w 1762132"/>
              <a:gd name="connsiteY0" fmla="*/ 0 h 539465"/>
              <a:gd name="connsiteX1" fmla="*/ 1762132 w 1762132"/>
              <a:gd name="connsiteY1" fmla="*/ 0 h 539465"/>
              <a:gd name="connsiteX2" fmla="*/ 1762132 w 1762132"/>
              <a:gd name="connsiteY2" fmla="*/ 539465 h 539465"/>
              <a:gd name="connsiteX3" fmla="*/ 0 w 1762132"/>
              <a:gd name="connsiteY3" fmla="*/ 539465 h 539465"/>
              <a:gd name="connsiteX4" fmla="*/ 0 w 1762132"/>
              <a:gd name="connsiteY4" fmla="*/ 0 h 539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32" h="539465">
                <a:moveTo>
                  <a:pt x="0" y="0"/>
                </a:moveTo>
                <a:lnTo>
                  <a:pt x="1762132" y="0"/>
                </a:lnTo>
                <a:lnTo>
                  <a:pt x="1762132" y="539465"/>
                </a:lnTo>
                <a:lnTo>
                  <a:pt x="0" y="5394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1333500" rtl="0" eaLnBrk="1" fontAlgn="auto" latinLnBrk="0" hangingPunct="1">
              <a:lnSpc>
                <a:spcPct val="100000"/>
              </a:lnSpc>
              <a:spcBef>
                <a:spcPct val="0"/>
              </a:spcBef>
              <a:spcAft>
                <a:spcPct val="35000"/>
              </a:spcAft>
              <a:buClrTx/>
              <a:buSzTx/>
              <a:buFontTx/>
              <a:buNone/>
              <a:tabLst/>
              <a:defRPr/>
            </a:pPr>
            <a:r>
              <a:rPr kumimoji="0" lang="en-US" sz="3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Who do You Know?</a:t>
            </a:r>
          </a:p>
        </p:txBody>
      </p:sp>
      <p:sp>
        <p:nvSpPr>
          <p:cNvPr id="10" name="Block Arc 9">
            <a:extLst>
              <a:ext uri="{FF2B5EF4-FFF2-40B4-BE49-F238E27FC236}">
                <a16:creationId xmlns:a16="http://schemas.microsoft.com/office/drawing/2014/main" id="{1494DE80-91A2-5D1F-2BAF-B3E79E8B1109}"/>
              </a:ext>
            </a:extLst>
          </p:cNvPr>
          <p:cNvSpPr/>
          <p:nvPr/>
        </p:nvSpPr>
        <p:spPr>
          <a:xfrm rot="20828800">
            <a:off x="5347105" y="3874571"/>
            <a:ext cx="2882339" cy="2983429"/>
          </a:xfrm>
          <a:prstGeom prst="blockArc">
            <a:avLst>
              <a:gd name="adj1" fmla="val 13500000"/>
              <a:gd name="adj2" fmla="val 10800000"/>
              <a:gd name="adj3" fmla="val 12740"/>
            </a:avLst>
          </a:prstGeom>
          <a:solidFill>
            <a:srgbClr val="005DA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F7283A1E-6A58-5D3C-9F68-6041B0CFBC9E}"/>
              </a:ext>
            </a:extLst>
          </p:cNvPr>
          <p:cNvSpPr/>
          <p:nvPr/>
        </p:nvSpPr>
        <p:spPr>
          <a:xfrm>
            <a:off x="5771563" y="5021875"/>
            <a:ext cx="2033422" cy="695762"/>
          </a:xfrm>
          <a:custGeom>
            <a:avLst/>
            <a:gdLst>
              <a:gd name="connsiteX0" fmla="*/ 0 w 1576631"/>
              <a:gd name="connsiteY0" fmla="*/ 0 h 539465"/>
              <a:gd name="connsiteX1" fmla="*/ 1576631 w 1576631"/>
              <a:gd name="connsiteY1" fmla="*/ 0 h 539465"/>
              <a:gd name="connsiteX2" fmla="*/ 1576631 w 1576631"/>
              <a:gd name="connsiteY2" fmla="*/ 539465 h 539465"/>
              <a:gd name="connsiteX3" fmla="*/ 0 w 1576631"/>
              <a:gd name="connsiteY3" fmla="*/ 539465 h 539465"/>
              <a:gd name="connsiteX4" fmla="*/ 0 w 1576631"/>
              <a:gd name="connsiteY4" fmla="*/ 0 h 539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631" h="539465">
                <a:moveTo>
                  <a:pt x="0" y="0"/>
                </a:moveTo>
                <a:lnTo>
                  <a:pt x="1576631" y="0"/>
                </a:lnTo>
                <a:lnTo>
                  <a:pt x="1576631" y="539465"/>
                </a:lnTo>
                <a:lnTo>
                  <a:pt x="0" y="5394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Personal Ask</a:t>
            </a:r>
          </a:p>
        </p:txBody>
      </p:sp>
      <p:pic>
        <p:nvPicPr>
          <p:cNvPr id="12" name="Picture 11" descr="Logo&#10;&#10;Description automatically generated with medium confidence">
            <a:extLst>
              <a:ext uri="{FF2B5EF4-FFF2-40B4-BE49-F238E27FC236}">
                <a16:creationId xmlns:a16="http://schemas.microsoft.com/office/drawing/2014/main" id="{72206051-56D4-47EF-3901-2C1048B3B88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2147" y="5885553"/>
            <a:ext cx="3575175" cy="972447"/>
          </a:xfrm>
          <a:prstGeom prst="rect">
            <a:avLst/>
          </a:prstGeom>
        </p:spPr>
      </p:pic>
    </p:spTree>
    <p:custDataLst>
      <p:tags r:id="rId1"/>
    </p:custDataLst>
    <p:extLst>
      <p:ext uri="{BB962C8B-B14F-4D97-AF65-F5344CB8AC3E}">
        <p14:creationId xmlns:p14="http://schemas.microsoft.com/office/powerpoint/2010/main" val="4666764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700"/>
                            </p:stCondLst>
                            <p:childTnLst>
                              <p:par>
                                <p:cTn id="15" presetID="49" presetClass="entr" presetSubtype="0" decel="10000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 calcmode="lin" valueType="num">
                                      <p:cBhvr>
                                        <p:cTn id="19" dur="500" fill="hold"/>
                                        <p:tgtEl>
                                          <p:spTgt spid="8"/>
                                        </p:tgtEl>
                                        <p:attrNameLst>
                                          <p:attrName>style.rotation</p:attrName>
                                        </p:attrNameLst>
                                      </p:cBhvr>
                                      <p:tavLst>
                                        <p:tav tm="0">
                                          <p:val>
                                            <p:fltVal val="360"/>
                                          </p:val>
                                        </p:tav>
                                        <p:tav tm="100000">
                                          <p:val>
                                            <p:fltVal val="0"/>
                                          </p:val>
                                        </p:tav>
                                      </p:tavLst>
                                    </p:anim>
                                    <p:animEffect transition="in" filter="fade">
                                      <p:cBhvr>
                                        <p:cTn id="20" dur="500"/>
                                        <p:tgtEl>
                                          <p:spTgt spid="8"/>
                                        </p:tgtEl>
                                      </p:cBhvr>
                                    </p:animEffect>
                                  </p:childTnLst>
                                </p:cTn>
                              </p:par>
                              <p:par>
                                <p:cTn id="21" presetID="10" presetClass="entr" presetSubtype="0" fill="hold" grpId="0" nodeType="withEffect">
                                  <p:stCondLst>
                                    <p:cond delay="2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1400"/>
                            </p:stCondLst>
                            <p:childTnLst>
                              <p:par>
                                <p:cTn id="25" presetID="49" presetClass="entr" presetSubtype="0" decel="10000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 calcmode="lin" valueType="num">
                                      <p:cBhvr>
                                        <p:cTn id="29" dur="500" fill="hold"/>
                                        <p:tgtEl>
                                          <p:spTgt spid="10"/>
                                        </p:tgtEl>
                                        <p:attrNameLst>
                                          <p:attrName>style.rotation</p:attrName>
                                        </p:attrNameLst>
                                      </p:cBhvr>
                                      <p:tavLst>
                                        <p:tav tm="0">
                                          <p:val>
                                            <p:fltVal val="360"/>
                                          </p:val>
                                        </p:tav>
                                        <p:tav tm="100000">
                                          <p:val>
                                            <p:fltVal val="0"/>
                                          </p:val>
                                        </p:tav>
                                      </p:tavLst>
                                    </p:anim>
                                    <p:animEffect transition="in" filter="fade">
                                      <p:cBhvr>
                                        <p:cTn id="30" dur="500"/>
                                        <p:tgtEl>
                                          <p:spTgt spid="10"/>
                                        </p:tgtEl>
                                      </p:cBhvr>
                                    </p:animEffect>
                                  </p:childTnLst>
                                </p:cTn>
                              </p:par>
                              <p:par>
                                <p:cTn id="31" presetID="10" presetClass="entr" presetSubtype="0" fill="hold" grpId="0" nodeType="withEffect">
                                  <p:stCondLst>
                                    <p:cond delay="2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7F2D0A-3EDA-C251-CF7C-B3BAC184EE03}"/>
              </a:ext>
            </a:extLst>
          </p:cNvPr>
          <p:cNvSpPr/>
          <p:nvPr/>
        </p:nvSpPr>
        <p:spPr>
          <a:xfrm>
            <a:off x="0" y="0"/>
            <a:ext cx="12192000" cy="15400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480694"/>
            <a:ext cx="2876550" cy="2072005"/>
          </a:xfrm>
        </p:spPr>
        <p:txBody>
          <a:bodyPr>
            <a:normAutofit/>
          </a:bodyPr>
          <a:lstStyle/>
          <a:p>
            <a:r>
              <a:rPr lang="en-US" dirty="0">
                <a:solidFill>
                  <a:srgbClr val="005DAA"/>
                </a:solidFill>
              </a:rPr>
              <a:t>A Successful Outcome--</a:t>
            </a:r>
          </a:p>
        </p:txBody>
      </p:sp>
      <p:graphicFrame>
        <p:nvGraphicFramePr>
          <p:cNvPr id="14" name="Diagram 13">
            <a:extLst>
              <a:ext uri="{FF2B5EF4-FFF2-40B4-BE49-F238E27FC236}">
                <a16:creationId xmlns:a16="http://schemas.microsoft.com/office/drawing/2014/main" id="{42A8418E-3CD3-DBD9-40EE-A47DAD581F7B}"/>
              </a:ext>
            </a:extLst>
          </p:cNvPr>
          <p:cNvGraphicFramePr/>
          <p:nvPr/>
        </p:nvGraphicFramePr>
        <p:xfrm>
          <a:off x="2543175" y="770021"/>
          <a:ext cx="7300914" cy="54164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descr="Logo&#10;&#10;Description automatically generated with medium confidence">
            <a:extLst>
              <a:ext uri="{FF2B5EF4-FFF2-40B4-BE49-F238E27FC236}">
                <a16:creationId xmlns:a16="http://schemas.microsoft.com/office/drawing/2014/main" id="{72206051-56D4-47EF-3901-2C1048B3B88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742147" y="5885553"/>
            <a:ext cx="3575175" cy="972447"/>
          </a:xfrm>
          <a:prstGeom prst="rect">
            <a:avLst/>
          </a:prstGeom>
        </p:spPr>
      </p:pic>
    </p:spTree>
    <p:custDataLst>
      <p:tags r:id="rId1"/>
    </p:custDataLst>
    <p:extLst>
      <p:ext uri="{BB962C8B-B14F-4D97-AF65-F5344CB8AC3E}">
        <p14:creationId xmlns:p14="http://schemas.microsoft.com/office/powerpoint/2010/main" val="15676192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5"/>
          <p:cNvSpPr>
            <a:spLocks noChangeArrowheads="1"/>
          </p:cNvSpPr>
          <p:nvPr/>
        </p:nvSpPr>
        <p:spPr bwMode="auto">
          <a:xfrm>
            <a:off x="3175" y="3086100"/>
            <a:ext cx="12188825" cy="1219200"/>
          </a:xfrm>
          <a:prstGeom prst="rect">
            <a:avLst/>
          </a:prstGeom>
          <a:solidFill>
            <a:srgbClr val="043671"/>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FEBC16"/>
                </a:solidFill>
                <a:effectLst/>
                <a:uLnTx/>
                <a:uFillTx/>
                <a:latin typeface="Arial" charset="0"/>
                <a:ea typeface="+mn-ea"/>
                <a:cs typeface="Arial" charset="0"/>
              </a:rPr>
              <a:t>Let’s look at Club Membership Plan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0" y="76201"/>
            <a:ext cx="1476375" cy="1469367"/>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1589" y="2154518"/>
            <a:ext cx="12114211" cy="2529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9250" indent="-349250">
              <a:spcBef>
                <a:spcPct val="20000"/>
              </a:spcBef>
              <a:buFont typeface="Arial" panose="020B0604020202020204" pitchFamily="34" charset="0"/>
              <a:buChar char="•"/>
              <a:defRPr sz="3200">
                <a:solidFill>
                  <a:schemeClr val="bg1"/>
                </a:solidFill>
                <a:latin typeface="Franklin Gothic Medium" panose="020B0603020102020204" pitchFamily="34" charset="0"/>
              </a:defRPr>
            </a:lvl1pPr>
            <a:lvl2pPr marL="1035050" indent="-342900">
              <a:spcBef>
                <a:spcPct val="20000"/>
              </a:spcBef>
              <a:buFont typeface="Arial" panose="020B0604020202020204" pitchFamily="34" charset="0"/>
              <a:buChar char="–"/>
              <a:defRPr sz="2800">
                <a:solidFill>
                  <a:schemeClr val="bg1"/>
                </a:solidFill>
                <a:latin typeface="Franklin Gothic Medium" panose="020B0603020102020204" pitchFamily="34" charset="0"/>
              </a:defRPr>
            </a:lvl2pPr>
            <a:lvl3pPr marL="1492250" indent="-342900">
              <a:spcBef>
                <a:spcPct val="20000"/>
              </a:spcBef>
              <a:buFont typeface="Arial" panose="020B0604020202020204" pitchFamily="34" charset="0"/>
              <a:buChar char="•"/>
              <a:defRPr sz="2400">
                <a:solidFill>
                  <a:schemeClr val="bg1"/>
                </a:solidFill>
                <a:latin typeface="Franklin Gothic Medium" panose="020B0603020102020204" pitchFamily="34" charset="0"/>
              </a:defRPr>
            </a:lvl3pPr>
            <a:lvl4pPr marL="1949450" indent="-342900">
              <a:spcBef>
                <a:spcPct val="20000"/>
              </a:spcBef>
              <a:buFont typeface="Arial" panose="020B0604020202020204" pitchFamily="34" charset="0"/>
              <a:buChar char="–"/>
              <a:defRPr sz="2000">
                <a:solidFill>
                  <a:schemeClr val="bg1"/>
                </a:solidFill>
                <a:latin typeface="Franklin Gothic Medium" panose="020B0603020102020204" pitchFamily="34" charset="0"/>
              </a:defRPr>
            </a:lvl4pPr>
            <a:lvl5pPr marL="2406650" indent="-342900">
              <a:spcBef>
                <a:spcPct val="20000"/>
              </a:spcBef>
              <a:buFont typeface="Arial" panose="020B0604020202020204" pitchFamily="34" charset="0"/>
              <a:buChar char="»"/>
              <a:defRPr sz="2000">
                <a:solidFill>
                  <a:schemeClr val="bg1"/>
                </a:solidFill>
                <a:latin typeface="Franklin Gothic Medium" panose="020B0603020102020204" pitchFamily="34" charset="0"/>
              </a:defRPr>
            </a:lvl5pPr>
            <a:lvl6pPr marL="2863850" indent="-3429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6pPr>
            <a:lvl7pPr marL="3321050" indent="-3429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7pPr>
            <a:lvl8pPr marL="3778250" indent="-3429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8pPr>
            <a:lvl9pPr marL="4235450" indent="-3429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9pPr>
          </a:lstStyle>
          <a:p>
            <a:pPr marL="349250" marR="0" lvl="0" indent="-349250" algn="ctr" defTabSz="914400" rtl="0" eaLnBrk="1" fontAlgn="base" latinLnBrk="0" hangingPunct="1">
              <a:lnSpc>
                <a:spcPct val="100000"/>
              </a:lnSpc>
              <a:spcBef>
                <a:spcPct val="30000"/>
              </a:spcBef>
              <a:spcAft>
                <a:spcPct val="0"/>
              </a:spcAft>
              <a:buClrTx/>
              <a:buSzTx/>
              <a:buFontTx/>
              <a:buChar char="•"/>
              <a:tabLst/>
              <a:defRPr/>
            </a:pPr>
            <a:r>
              <a:rPr kumimoji="0" lang="en-US" altLang="ja-JP" sz="44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charset="0"/>
              </a:rPr>
              <a:t>4 Essential Success Factors</a:t>
            </a:r>
          </a:p>
          <a:p>
            <a:pPr marL="349250" marR="0" lvl="0" indent="-349250" algn="ctr" defTabSz="914400" rtl="0" eaLnBrk="1" fontAlgn="base" latinLnBrk="0" hangingPunct="1">
              <a:lnSpc>
                <a:spcPct val="100000"/>
              </a:lnSpc>
              <a:spcBef>
                <a:spcPct val="30000"/>
              </a:spcBef>
              <a:spcAft>
                <a:spcPct val="0"/>
              </a:spcAft>
              <a:buClrTx/>
              <a:buSzTx/>
              <a:buFontTx/>
              <a:buChar char="•"/>
              <a:tabLst/>
              <a:defRPr/>
            </a:pPr>
            <a:r>
              <a:rPr kumimoji="0" lang="en-US" altLang="ja-JP" sz="44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charset="0"/>
              </a:rPr>
              <a:t>Plan Template available in MS-Word</a:t>
            </a:r>
          </a:p>
          <a:p>
            <a:pPr marL="349250" marR="0" lvl="0" indent="-349250" algn="ctr" defTabSz="914400" rtl="0" eaLnBrk="1" fontAlgn="base" latinLnBrk="0" hangingPunct="1">
              <a:lnSpc>
                <a:spcPct val="100000"/>
              </a:lnSpc>
              <a:spcBef>
                <a:spcPct val="30000"/>
              </a:spcBef>
              <a:spcAft>
                <a:spcPct val="0"/>
              </a:spcAft>
              <a:buClrTx/>
              <a:buSzTx/>
              <a:buFontTx/>
              <a:buChar char="•"/>
              <a:tabLst/>
              <a:defRPr/>
            </a:pPr>
            <a:r>
              <a:rPr kumimoji="0" lang="en-US" altLang="ja-JP" sz="4400" b="0" i="0" u="sng" strike="noStrike" kern="1200" cap="none" spc="0" normalizeH="0" baseline="0" noProof="0" dirty="0">
                <a:ln>
                  <a:noFill/>
                </a:ln>
                <a:solidFill>
                  <a:srgbClr val="FFFFFF"/>
                </a:solidFill>
                <a:effectLst/>
                <a:uLnTx/>
                <a:uFillTx/>
                <a:latin typeface="Franklin Gothic Medium" panose="020B0603020102020204" pitchFamily="34" charset="0"/>
                <a:ea typeface="MS PGothic" panose="020B0600070205080204" pitchFamily="34" charset="-128"/>
                <a:cs typeface="Arial" charset="0"/>
              </a:rPr>
              <a:t>www.RIZones33-34.org</a:t>
            </a:r>
            <a:r>
              <a:rPr kumimoji="0" lang="en-US" altLang="ja-JP" sz="4400" b="0" i="0" u="none" strike="noStrike" kern="1200" cap="none" spc="0" normalizeH="0" baseline="0" noProof="0" dirty="0">
                <a:ln>
                  <a:noFill/>
                </a:ln>
                <a:solidFill>
                  <a:srgbClr val="FFFFFF"/>
                </a:solidFill>
                <a:effectLst/>
                <a:uLnTx/>
                <a:uFillTx/>
                <a:latin typeface="Franklin Gothic Medium" panose="020B0603020102020204" pitchFamily="34" charset="0"/>
                <a:ea typeface="MS PGothic" panose="020B0600070205080204" pitchFamily="34" charset="-128"/>
                <a:cs typeface="Arial" charset="0"/>
              </a:rPr>
              <a:t>     </a:t>
            </a:r>
            <a:r>
              <a:rPr kumimoji="0" lang="en-US" altLang="ja-JP" sz="4400" b="1" i="0" u="none" strike="noStrike" kern="1200" cap="none" spc="0" normalizeH="0" baseline="0" noProof="0" dirty="0">
                <a:ln>
                  <a:noFill/>
                </a:ln>
                <a:solidFill>
                  <a:srgbClr val="FFFFFF"/>
                </a:solidFill>
                <a:effectLst/>
                <a:uLnTx/>
                <a:uFillTx/>
                <a:latin typeface="Franklin Gothic Medium" panose="020B0603020102020204" pitchFamily="34" charset="0"/>
                <a:ea typeface="MS PGothic" panose="020B0600070205080204" pitchFamily="34" charset="-128"/>
                <a:cs typeface="Arial" charset="0"/>
              </a:rPr>
              <a:t>Search:  1-page</a:t>
            </a:r>
            <a:endParaRPr kumimoji="0" lang="en-US" altLang="ja-JP" sz="4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charset="0"/>
            </a:endParaRPr>
          </a:p>
        </p:txBody>
      </p:sp>
      <p:sp>
        <p:nvSpPr>
          <p:cNvPr id="10243" name="Rectangle 5"/>
          <p:cNvSpPr>
            <a:spLocks noChangeArrowheads="1"/>
          </p:cNvSpPr>
          <p:nvPr/>
        </p:nvSpPr>
        <p:spPr bwMode="auto">
          <a:xfrm>
            <a:off x="1589" y="229433"/>
            <a:ext cx="12188825" cy="837982"/>
          </a:xfrm>
          <a:prstGeom prst="rect">
            <a:avLst/>
          </a:prstGeom>
          <a:solidFill>
            <a:srgbClr val="0436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bg1"/>
                </a:solidFill>
                <a:latin typeface="Franklin Gothic Medium" panose="020B0603020102020204" pitchFamily="34" charset="0"/>
              </a:defRPr>
            </a:lvl1pPr>
            <a:lvl2pPr marL="742950" indent="-285750">
              <a:spcBef>
                <a:spcPct val="20000"/>
              </a:spcBef>
              <a:buFont typeface="Arial" panose="020B0604020202020204" pitchFamily="34" charset="0"/>
              <a:buChar char="–"/>
              <a:defRPr sz="2800">
                <a:solidFill>
                  <a:schemeClr val="bg1"/>
                </a:solidFill>
                <a:latin typeface="Franklin Gothic Medium" panose="020B0603020102020204" pitchFamily="34" charset="0"/>
              </a:defRPr>
            </a:lvl2pPr>
            <a:lvl3pPr marL="1143000" indent="-228600">
              <a:spcBef>
                <a:spcPct val="20000"/>
              </a:spcBef>
              <a:buFont typeface="Arial" panose="020B0604020202020204" pitchFamily="34" charset="0"/>
              <a:buChar char="•"/>
              <a:defRPr sz="2400">
                <a:solidFill>
                  <a:schemeClr val="bg1"/>
                </a:solidFill>
                <a:latin typeface="Franklin Gothic Medium" panose="020B0603020102020204" pitchFamily="34" charset="0"/>
              </a:defRPr>
            </a:lvl3pPr>
            <a:lvl4pPr marL="1600200" indent="-228600">
              <a:spcBef>
                <a:spcPct val="20000"/>
              </a:spcBef>
              <a:buFont typeface="Arial" panose="020B0604020202020204" pitchFamily="34" charset="0"/>
              <a:buChar char="–"/>
              <a:defRPr sz="2000">
                <a:solidFill>
                  <a:schemeClr val="bg1"/>
                </a:solidFill>
                <a:latin typeface="Franklin Gothic Medium" panose="020B0603020102020204" pitchFamily="34" charset="0"/>
              </a:defRPr>
            </a:lvl4pPr>
            <a:lvl5pPr marL="2057400" indent="-228600">
              <a:spcBef>
                <a:spcPct val="20000"/>
              </a:spcBef>
              <a:buFont typeface="Arial" panose="020B0604020202020204" pitchFamily="34" charset="0"/>
              <a:buChar char="»"/>
              <a:defRPr sz="2000">
                <a:solidFill>
                  <a:schemeClr val="bg1"/>
                </a:solidFill>
                <a:latin typeface="Franklin Gothic Medium" panose="020B06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799" b="0" i="0" u="none" strike="noStrike" kern="1200" cap="none" spc="0" normalizeH="0" baseline="0" noProof="0">
                <a:ln>
                  <a:noFill/>
                </a:ln>
                <a:solidFill>
                  <a:srgbClr val="FED05E"/>
                </a:solidFill>
                <a:effectLst/>
                <a:uLnTx/>
                <a:uFillTx/>
                <a:latin typeface="Arial" panose="020B0604020202020204" pitchFamily="34" charset="0"/>
                <a:ea typeface="+mn-ea"/>
                <a:cs typeface="Arial" charset="0"/>
              </a:rPr>
              <a:t>Written Plans = Success</a:t>
            </a:r>
          </a:p>
        </p:txBody>
      </p:sp>
    </p:spTree>
    <p:extLst>
      <p:ext uri="{BB962C8B-B14F-4D97-AF65-F5344CB8AC3E}">
        <p14:creationId xmlns:p14="http://schemas.microsoft.com/office/powerpoint/2010/main" val="724507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6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69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ChangeArrowheads="1"/>
          </p:cNvSpPr>
          <p:nvPr/>
        </p:nvSpPr>
        <p:spPr bwMode="auto">
          <a:xfrm>
            <a:off x="1525192" y="229433"/>
            <a:ext cx="9141619" cy="837982"/>
          </a:xfrm>
          <a:prstGeom prst="rect">
            <a:avLst/>
          </a:prstGeom>
          <a:solidFill>
            <a:srgbClr val="0436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bg1"/>
                </a:solidFill>
                <a:latin typeface="Franklin Gothic Book" panose="020B0503020102020204" pitchFamily="34" charset="0"/>
              </a:defRPr>
            </a:lvl1pPr>
            <a:lvl2pPr marL="742950" indent="-285750">
              <a:spcBef>
                <a:spcPct val="20000"/>
              </a:spcBef>
              <a:buFont typeface="Arial" panose="020B0604020202020204" pitchFamily="34" charset="0"/>
              <a:buChar char="–"/>
              <a:defRPr sz="2800">
                <a:solidFill>
                  <a:schemeClr val="bg1"/>
                </a:solidFill>
                <a:latin typeface="Franklin Gothic Book" panose="020B0503020102020204" pitchFamily="34" charset="0"/>
              </a:defRPr>
            </a:lvl2pPr>
            <a:lvl3pPr marL="1143000" indent="-228600">
              <a:spcBef>
                <a:spcPct val="20000"/>
              </a:spcBef>
              <a:buFont typeface="Arial" panose="020B0604020202020204" pitchFamily="34" charset="0"/>
              <a:buChar char="•"/>
              <a:defRPr sz="2400">
                <a:solidFill>
                  <a:schemeClr val="bg1"/>
                </a:solidFill>
                <a:latin typeface="Franklin Gothic Book" panose="020B0503020102020204" pitchFamily="34" charset="0"/>
              </a:defRPr>
            </a:lvl3pPr>
            <a:lvl4pPr marL="1600200" indent="-228600">
              <a:spcBef>
                <a:spcPct val="20000"/>
              </a:spcBef>
              <a:buFont typeface="Arial" panose="020B0604020202020204" pitchFamily="34" charset="0"/>
              <a:buChar char="–"/>
              <a:defRPr sz="2000">
                <a:solidFill>
                  <a:schemeClr val="bg1"/>
                </a:solidFill>
                <a:latin typeface="Franklin Gothic Book" panose="020B0503020102020204" pitchFamily="34" charset="0"/>
              </a:defRPr>
            </a:lvl4pPr>
            <a:lvl5pPr marL="2057400" indent="-228600">
              <a:spcBef>
                <a:spcPct val="20000"/>
              </a:spcBef>
              <a:buFont typeface="Arial" panose="020B0604020202020204" pitchFamily="34" charset="0"/>
              <a:buChar char="»"/>
              <a:defRPr sz="2000">
                <a:solidFill>
                  <a:schemeClr val="bg1"/>
                </a:solidFill>
                <a:latin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799" b="0" i="0" u="none" strike="noStrike" kern="1200" cap="none" spc="0" normalizeH="0" baseline="0" noProof="0">
                <a:ln>
                  <a:noFill/>
                </a:ln>
                <a:solidFill>
                  <a:srgbClr val="FED05E"/>
                </a:solidFill>
                <a:effectLst/>
                <a:uLnTx/>
                <a:uFillTx/>
                <a:latin typeface="Arial" panose="020B0604020202020204" pitchFamily="34" charset="0"/>
                <a:ea typeface="+mn-ea"/>
                <a:cs typeface="Arial" charset="0"/>
              </a:rPr>
              <a:t>Plan Template</a:t>
            </a:r>
          </a:p>
        </p:txBody>
      </p:sp>
      <p:sp>
        <p:nvSpPr>
          <p:cNvPr id="6" name="Rectangle 5"/>
          <p:cNvSpPr>
            <a:spLocks noChangeArrowheads="1"/>
          </p:cNvSpPr>
          <p:nvPr/>
        </p:nvSpPr>
        <p:spPr bwMode="auto">
          <a:xfrm>
            <a:off x="1589" y="228600"/>
            <a:ext cx="12188825" cy="837982"/>
          </a:xfrm>
          <a:prstGeom prst="rect">
            <a:avLst/>
          </a:prstGeom>
          <a:solidFill>
            <a:srgbClr val="0436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bg1"/>
                </a:solidFill>
                <a:latin typeface="Franklin Gothic Medium" panose="020B0603020102020204" pitchFamily="34" charset="0"/>
              </a:defRPr>
            </a:lvl1pPr>
            <a:lvl2pPr marL="742950" indent="-285750">
              <a:spcBef>
                <a:spcPct val="20000"/>
              </a:spcBef>
              <a:buFont typeface="Arial" panose="020B0604020202020204" pitchFamily="34" charset="0"/>
              <a:buChar char="–"/>
              <a:defRPr sz="2800">
                <a:solidFill>
                  <a:schemeClr val="bg1"/>
                </a:solidFill>
                <a:latin typeface="Franklin Gothic Medium" panose="020B0603020102020204" pitchFamily="34" charset="0"/>
              </a:defRPr>
            </a:lvl2pPr>
            <a:lvl3pPr marL="1143000" indent="-228600">
              <a:spcBef>
                <a:spcPct val="20000"/>
              </a:spcBef>
              <a:buFont typeface="Arial" panose="020B0604020202020204" pitchFamily="34" charset="0"/>
              <a:buChar char="•"/>
              <a:defRPr sz="2400">
                <a:solidFill>
                  <a:schemeClr val="bg1"/>
                </a:solidFill>
                <a:latin typeface="Franklin Gothic Medium" panose="020B0603020102020204" pitchFamily="34" charset="0"/>
              </a:defRPr>
            </a:lvl3pPr>
            <a:lvl4pPr marL="1600200" indent="-228600">
              <a:spcBef>
                <a:spcPct val="20000"/>
              </a:spcBef>
              <a:buFont typeface="Arial" panose="020B0604020202020204" pitchFamily="34" charset="0"/>
              <a:buChar char="–"/>
              <a:defRPr sz="2000">
                <a:solidFill>
                  <a:schemeClr val="bg1"/>
                </a:solidFill>
                <a:latin typeface="Franklin Gothic Medium" panose="020B0603020102020204" pitchFamily="34" charset="0"/>
              </a:defRPr>
            </a:lvl4pPr>
            <a:lvl5pPr marL="2057400" indent="-228600">
              <a:spcBef>
                <a:spcPct val="20000"/>
              </a:spcBef>
              <a:buFont typeface="Arial" panose="020B0604020202020204" pitchFamily="34" charset="0"/>
              <a:buChar char="»"/>
              <a:defRPr sz="2000">
                <a:solidFill>
                  <a:schemeClr val="bg1"/>
                </a:solidFill>
                <a:latin typeface="Franklin Gothic Medium" panose="020B06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FED05E"/>
                </a:solidFill>
                <a:effectLst/>
                <a:uLnTx/>
                <a:uFillTx/>
                <a:latin typeface="Arial" panose="020B0604020202020204" pitchFamily="34" charset="0"/>
                <a:ea typeface="+mn-ea"/>
                <a:cs typeface="Arial" charset="0"/>
              </a:rPr>
              <a:t>Success Factor 1</a:t>
            </a: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Prospect Identification (Lead Generation) </a:t>
            </a:r>
            <a:endParaRPr kumimoji="0" lang="en-US" altLang="en-US" sz="4799" b="0" i="0" u="none" strike="noStrike" kern="1200" cap="none" spc="0" normalizeH="0" baseline="0" noProof="0" dirty="0">
              <a:ln>
                <a:noFill/>
              </a:ln>
              <a:solidFill>
                <a:srgbClr val="FED05E"/>
              </a:solidFill>
              <a:effectLst/>
              <a:uLnTx/>
              <a:uFillTx/>
              <a:latin typeface="Arial" panose="020B0604020202020204" pitchFamily="34" charset="0"/>
              <a:ea typeface="+mn-ea"/>
              <a:cs typeface="Arial" charset="0"/>
            </a:endParaRPr>
          </a:p>
        </p:txBody>
      </p:sp>
      <p:sp>
        <p:nvSpPr>
          <p:cNvPr id="9" name="TextBox 8">
            <a:extLst>
              <a:ext uri="{FF2B5EF4-FFF2-40B4-BE49-F238E27FC236}">
                <a16:creationId xmlns:a16="http://schemas.microsoft.com/office/drawing/2014/main" id="{DE423D80-F97D-3E69-DF55-9EF86048FE91}"/>
              </a:ext>
            </a:extLst>
          </p:cNvPr>
          <p:cNvSpPr txBox="1"/>
          <p:nvPr/>
        </p:nvSpPr>
        <p:spPr>
          <a:xfrm>
            <a:off x="228600" y="1600201"/>
            <a:ext cx="11582400" cy="1006429"/>
          </a:xfrm>
          <a:prstGeom prst="rect">
            <a:avLst/>
          </a:prstGeom>
          <a:noFill/>
        </p:spPr>
        <p:txBody>
          <a:bodyPr wrap="square">
            <a:spAutoFit/>
          </a:bodyPr>
          <a:lstStyle/>
          <a:p>
            <a:pPr marL="0" marR="73025" lvl="0" indent="0" algn="ctr" defTabSz="914400" rtl="0" eaLnBrk="1" fontAlgn="base"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Current Membership: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_______</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members </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        Average Annual Attrition: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_______  members</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69850" lvl="0" indent="0" algn="ctr" defTabSz="914400" rtl="0" eaLnBrk="1" fontAlgn="base"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Membership Goal --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Grow by _____ members (net), requiring ____ new members (growth + attrition)</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Actual data at:  </a:t>
            </a:r>
            <a:r>
              <a:rPr kumimoji="0" lang="en-US" sz="1800" b="1" i="0" u="none" strike="noStrike" kern="1200" cap="none" spc="0" normalizeH="0" baseline="0" noProof="0" dirty="0">
                <a:ln>
                  <a:noFill/>
                </a:ln>
                <a:solidFill>
                  <a:srgbClr val="0000FF"/>
                </a:solidFill>
                <a:effectLst/>
                <a:uLnTx/>
                <a:uFillTx/>
                <a:latin typeface="Arial-BoldMT"/>
                <a:ea typeface="Calibri" panose="020F0502020204030204" pitchFamily="34" charset="0"/>
                <a:cs typeface="Arial-BoldMT"/>
                <a:hlinkClick r:id="rId3">
                  <a:extLst>
                    <a:ext uri="{A12FA001-AC4F-418D-AE19-62706E023703}">
                      <ahyp:hlinkClr xmlns:ahyp="http://schemas.microsoft.com/office/drawing/2018/hyperlinkcolor" val="tx"/>
                    </a:ext>
                  </a:extLst>
                </a:hlinkClick>
              </a:rPr>
              <a:t> </a:t>
            </a:r>
            <a:r>
              <a:rPr kumimoji="0" lang="en-US" sz="1800" b="1" i="0" u="none" strike="noStrike" kern="1200" cap="none" spc="0" normalizeH="0" baseline="0" noProof="0" dirty="0">
                <a:ln>
                  <a:noFill/>
                </a:ln>
                <a:solidFill>
                  <a:srgbClr val="FFBE10"/>
                </a:solidFill>
                <a:effectLst/>
                <a:uLnTx/>
                <a:uFillTx/>
                <a:latin typeface="Arial-BoldMT"/>
                <a:ea typeface="Calibri" panose="020F0502020204030204" pitchFamily="34" charset="0"/>
                <a:cs typeface="Arial-BoldMT"/>
                <a:hlinkClick r:id="rId3">
                  <a:extLst>
                    <a:ext uri="{A12FA001-AC4F-418D-AE19-62706E023703}">
                      <ahyp:hlinkClr xmlns:ahyp="http://schemas.microsoft.com/office/drawing/2018/hyperlinkcolor" val="tx"/>
                    </a:ext>
                  </a:extLst>
                </a:hlinkClick>
              </a:rPr>
              <a:t>tinyurl.com/</a:t>
            </a:r>
            <a:r>
              <a:rPr kumimoji="0" lang="en-US" sz="1800" b="1" i="0" u="none" strike="noStrike" kern="1200" cap="none" spc="0" normalizeH="0" baseline="0" noProof="0" dirty="0" err="1">
                <a:ln>
                  <a:noFill/>
                </a:ln>
                <a:solidFill>
                  <a:srgbClr val="FFBE10"/>
                </a:solidFill>
                <a:effectLst/>
                <a:uLnTx/>
                <a:uFillTx/>
                <a:latin typeface="Arial-BoldMT"/>
                <a:ea typeface="Calibri" panose="020F0502020204030204" pitchFamily="34" charset="0"/>
                <a:cs typeface="Arial-BoldMT"/>
                <a:hlinkClick r:id="rId3">
                  <a:extLst>
                    <a:ext uri="{A12FA001-AC4F-418D-AE19-62706E023703}">
                      <ahyp:hlinkClr xmlns:ahyp="http://schemas.microsoft.com/office/drawing/2018/hyperlinkcolor" val="tx"/>
                    </a:ext>
                  </a:extLst>
                </a:hlinkClick>
              </a:rPr>
              <a:t>membershipgoal</a:t>
            </a:r>
            <a:r>
              <a:rPr kumimoji="0" lang="en-US" sz="1800" b="0" i="0" u="sng" strike="noStrike" kern="1200" cap="none" spc="0" normalizeH="0" baseline="0" noProof="0" dirty="0">
                <a:ln>
                  <a:noFill/>
                </a:ln>
                <a:solidFill>
                  <a:srgbClr val="FFBE10"/>
                </a:solidFill>
                <a:effectLst/>
                <a:uLnTx/>
                <a:uFillTx/>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kumimoji="0" lang="en-US" sz="1800" b="0" i="0" u="none" strike="noStrike" kern="1200" cap="none" spc="0" normalizeH="0" baseline="0" noProof="0" dirty="0">
                <a:ln>
                  <a:noFill/>
                </a:ln>
                <a:solidFill>
                  <a:srgbClr val="FFBE1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Membership Goal Worksheets – your district/club</a:t>
            </a:r>
            <a:endParaRPr kumimoji="0" lang="en-US" sz="18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13" name="TextBox 12">
            <a:extLst>
              <a:ext uri="{FF2B5EF4-FFF2-40B4-BE49-F238E27FC236}">
                <a16:creationId xmlns:a16="http://schemas.microsoft.com/office/drawing/2014/main" id="{66B991D2-8C4D-A0C4-2BC8-DCAE027FBF24}"/>
              </a:ext>
            </a:extLst>
          </p:cNvPr>
          <p:cNvSpPr txBox="1"/>
          <p:nvPr/>
        </p:nvSpPr>
        <p:spPr>
          <a:xfrm>
            <a:off x="-76200" y="2743201"/>
            <a:ext cx="12188825" cy="489749"/>
          </a:xfrm>
          <a:prstGeom prst="rect">
            <a:avLst/>
          </a:prstGeom>
          <a:noFill/>
        </p:spPr>
        <p:txBody>
          <a:bodyPr wrap="square">
            <a:spAutoFit/>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Our Membership Challenges</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 -- What are the membership challenges facing our club?  </a:t>
            </a: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24151F87-1164-5C3A-F0C0-827639CF7521}"/>
              </a:ext>
            </a:extLst>
          </p:cNvPr>
          <p:cNvGraphicFramePr>
            <a:graphicFrameLocks noGrp="1"/>
          </p:cNvGraphicFramePr>
          <p:nvPr/>
        </p:nvGraphicFramePr>
        <p:xfrm>
          <a:off x="381000" y="3352800"/>
          <a:ext cx="11353800" cy="457200"/>
        </p:xfrm>
        <a:graphic>
          <a:graphicData uri="http://schemas.openxmlformats.org/drawingml/2006/table">
            <a:tbl>
              <a:tblPr firstRow="1" firstCol="1" lastRow="1" lastCol="1" bandRow="1" bandCol="1">
                <a:tableStyleId>{5C22544A-7EE6-4342-B048-85BDC9FD1C3A}</a:tableStyleId>
              </a:tblPr>
              <a:tblGrid>
                <a:gridCol w="2803694">
                  <a:extLst>
                    <a:ext uri="{9D8B030D-6E8A-4147-A177-3AD203B41FA5}">
                      <a16:colId xmlns:a16="http://schemas.microsoft.com/office/drawing/2014/main" val="2317211271"/>
                    </a:ext>
                  </a:extLst>
                </a:gridCol>
                <a:gridCol w="3128088">
                  <a:extLst>
                    <a:ext uri="{9D8B030D-6E8A-4147-A177-3AD203B41FA5}">
                      <a16:colId xmlns:a16="http://schemas.microsoft.com/office/drawing/2014/main" val="2370150520"/>
                    </a:ext>
                  </a:extLst>
                </a:gridCol>
                <a:gridCol w="5422018">
                  <a:extLst>
                    <a:ext uri="{9D8B030D-6E8A-4147-A177-3AD203B41FA5}">
                      <a16:colId xmlns:a16="http://schemas.microsoft.com/office/drawing/2014/main" val="3171565024"/>
                    </a:ext>
                  </a:extLst>
                </a:gridCol>
              </a:tblGrid>
              <a:tr h="457200">
                <a:tc>
                  <a:txBody>
                    <a:bodyPr/>
                    <a:lstStyle/>
                    <a:p>
                      <a:pPr marL="342900" marR="0" lvl="0" indent="-342900">
                        <a:lnSpc>
                          <a:spcPct val="115000"/>
                        </a:lnSpc>
                        <a:spcBef>
                          <a:spcPts val="0"/>
                        </a:spcBef>
                        <a:spcAft>
                          <a:spcPts val="1000"/>
                        </a:spcAft>
                        <a:buSzPts val="1800"/>
                        <a:buFont typeface="Wingdings" panose="05000000000000000000" pitchFamily="2" charset="2"/>
                        <a:buChar char=""/>
                      </a:pPr>
                      <a:r>
                        <a:rPr lang="en-US" sz="1800" dirty="0">
                          <a:effectLst/>
                        </a:rPr>
                        <a:t>High Attrition rate?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nSpc>
                          <a:spcPct val="115000"/>
                        </a:lnSpc>
                        <a:spcBef>
                          <a:spcPts val="0"/>
                        </a:spcBef>
                        <a:spcAft>
                          <a:spcPts val="1000"/>
                        </a:spcAft>
                        <a:buSzPts val="1800"/>
                        <a:buFont typeface="Wingdings" panose="05000000000000000000" pitchFamily="2" charset="2"/>
                        <a:buChar char=""/>
                      </a:pPr>
                      <a:r>
                        <a:rPr lang="en-US" sz="2000" dirty="0">
                          <a:effectLst/>
                        </a:rPr>
                        <a:t>Low Attraction Rate?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nSpc>
                          <a:spcPct val="115000"/>
                        </a:lnSpc>
                        <a:spcBef>
                          <a:spcPts val="0"/>
                        </a:spcBef>
                        <a:spcAft>
                          <a:spcPts val="0"/>
                        </a:spcAft>
                        <a:buSzPts val="1800"/>
                        <a:buFont typeface="Wingdings" panose="05000000000000000000" pitchFamily="2" charset="2"/>
                        <a:buChar char=""/>
                        <a:tabLst>
                          <a:tab pos="289560" algn="l"/>
                        </a:tabLst>
                      </a:pPr>
                      <a:r>
                        <a:rPr lang="en-US" sz="1800" dirty="0">
                          <a:effectLst/>
                        </a:rPr>
                        <a:t>Maintaining existing growth momentum?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4652856"/>
                  </a:ext>
                </a:extLst>
              </a:tr>
            </a:tbl>
          </a:graphicData>
        </a:graphic>
      </p:graphicFrame>
      <p:graphicFrame>
        <p:nvGraphicFramePr>
          <p:cNvPr id="15" name="Table 14">
            <a:extLst>
              <a:ext uri="{FF2B5EF4-FFF2-40B4-BE49-F238E27FC236}">
                <a16:creationId xmlns:a16="http://schemas.microsoft.com/office/drawing/2014/main" id="{C2B71E35-3351-FF6F-74B3-94F3A22F536A}"/>
              </a:ext>
            </a:extLst>
          </p:cNvPr>
          <p:cNvGraphicFramePr>
            <a:graphicFrameLocks noGrp="1"/>
          </p:cNvGraphicFramePr>
          <p:nvPr/>
        </p:nvGraphicFramePr>
        <p:xfrm>
          <a:off x="381000" y="3962402"/>
          <a:ext cx="11506200" cy="2028825"/>
        </p:xfrm>
        <a:graphic>
          <a:graphicData uri="http://schemas.openxmlformats.org/drawingml/2006/table">
            <a:tbl>
              <a:tblPr firstRow="1" firstCol="1" lastRow="1" lastCol="1" bandRow="1" bandCol="1">
                <a:tableStyleId>{5C22544A-7EE6-4342-B048-85BDC9FD1C3A}</a:tableStyleId>
              </a:tblPr>
              <a:tblGrid>
                <a:gridCol w="5638800">
                  <a:extLst>
                    <a:ext uri="{9D8B030D-6E8A-4147-A177-3AD203B41FA5}">
                      <a16:colId xmlns:a16="http://schemas.microsoft.com/office/drawing/2014/main" val="3796413521"/>
                    </a:ext>
                  </a:extLst>
                </a:gridCol>
                <a:gridCol w="5867400">
                  <a:extLst>
                    <a:ext uri="{9D8B030D-6E8A-4147-A177-3AD203B41FA5}">
                      <a16:colId xmlns:a16="http://schemas.microsoft.com/office/drawing/2014/main" val="3302182397"/>
                    </a:ext>
                  </a:extLst>
                </a:gridCol>
              </a:tblGrid>
              <a:tr h="1631503">
                <a:tc gridSpan="2">
                  <a:txBody>
                    <a:bodyPr/>
                    <a:lstStyle/>
                    <a:p>
                      <a:pPr marL="0" marR="0">
                        <a:lnSpc>
                          <a:spcPct val="115000"/>
                        </a:lnSpc>
                        <a:spcBef>
                          <a:spcPts val="0"/>
                        </a:spcBef>
                        <a:spcAft>
                          <a:spcPts val="0"/>
                        </a:spcAft>
                      </a:pPr>
                      <a:r>
                        <a:rPr lang="en-US" sz="2400" dirty="0">
                          <a:effectLst/>
                        </a:rPr>
                        <a:t>Prospect Identification (Lead Generation) -- What is our plan for prompting members to think of candidates </a:t>
                      </a:r>
                      <a:r>
                        <a:rPr lang="en-US" sz="2400" u="sng" dirty="0">
                          <a:effectLst/>
                        </a:rPr>
                        <a:t>AND</a:t>
                      </a:r>
                      <a:r>
                        <a:rPr lang="en-US" sz="2400" dirty="0">
                          <a:effectLst/>
                        </a:rPr>
                        <a:t> for inspiring members to contact them?  Intentional strategy(</a:t>
                      </a:r>
                      <a:r>
                        <a:rPr lang="en-US" sz="2400" dirty="0" err="1">
                          <a:effectLst/>
                        </a:rPr>
                        <a:t>ies</a:t>
                      </a:r>
                      <a:r>
                        <a:rPr lang="en-US" sz="2400" dirty="0">
                          <a:effectLst/>
                        </a:rPr>
                        <a:t>) we will use:  </a:t>
                      </a:r>
                    </a:p>
                    <a:p>
                      <a:pPr marL="0" marR="0">
                        <a:lnSpc>
                          <a:spcPct val="115000"/>
                        </a:lnSpc>
                        <a:spcBef>
                          <a:spcPts val="0"/>
                        </a:spcBef>
                        <a:spcAft>
                          <a:spcPts val="0"/>
                        </a:spcAft>
                      </a:pPr>
                      <a:r>
                        <a:rPr lang="en-US" sz="1100" dirty="0">
                          <a:effectLst/>
                        </a:rPr>
                        <a:t> </a:t>
                      </a:r>
                    </a:p>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482205262"/>
                  </a:ext>
                </a:extLst>
              </a:tr>
              <a:tr h="349696">
                <a:tc>
                  <a:txBody>
                    <a:bodyPr/>
                    <a:lstStyle/>
                    <a:p>
                      <a:pPr marL="0" marR="0">
                        <a:lnSpc>
                          <a:spcPct val="115000"/>
                        </a:lnSpc>
                        <a:spcBef>
                          <a:spcPts val="0"/>
                        </a:spcBef>
                        <a:spcAft>
                          <a:spcPts val="0"/>
                        </a:spcAft>
                      </a:pPr>
                      <a:r>
                        <a:rPr lang="en-US" sz="2400" dirty="0">
                          <a:effectLst/>
                        </a:rPr>
                        <a:t>Who's responsible/accountable?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66359"/>
                  </a:ext>
                </a:extLst>
              </a:tr>
            </a:tbl>
          </a:graphicData>
        </a:graphic>
      </p:graphicFrame>
    </p:spTree>
    <p:extLst>
      <p:ext uri="{BB962C8B-B14F-4D97-AF65-F5344CB8AC3E}">
        <p14:creationId xmlns:p14="http://schemas.microsoft.com/office/powerpoint/2010/main" val="2041619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5"/>
          <p:cNvSpPr>
            <a:spLocks noChangeArrowheads="1"/>
          </p:cNvSpPr>
          <p:nvPr/>
        </p:nvSpPr>
        <p:spPr bwMode="auto">
          <a:xfrm>
            <a:off x="1525192" y="229433"/>
            <a:ext cx="9141619" cy="837982"/>
          </a:xfrm>
          <a:prstGeom prst="rect">
            <a:avLst/>
          </a:prstGeom>
          <a:solidFill>
            <a:srgbClr val="0436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bg1"/>
                </a:solidFill>
                <a:latin typeface="Franklin Gothic Book" panose="020B0503020102020204" pitchFamily="34" charset="0"/>
              </a:defRPr>
            </a:lvl1pPr>
            <a:lvl2pPr marL="742950" indent="-285750">
              <a:spcBef>
                <a:spcPct val="20000"/>
              </a:spcBef>
              <a:buFont typeface="Arial" panose="020B0604020202020204" pitchFamily="34" charset="0"/>
              <a:buChar char="–"/>
              <a:defRPr sz="2800">
                <a:solidFill>
                  <a:schemeClr val="bg1"/>
                </a:solidFill>
                <a:latin typeface="Franklin Gothic Book" panose="020B0503020102020204" pitchFamily="34" charset="0"/>
              </a:defRPr>
            </a:lvl2pPr>
            <a:lvl3pPr marL="1143000" indent="-228600">
              <a:spcBef>
                <a:spcPct val="20000"/>
              </a:spcBef>
              <a:buFont typeface="Arial" panose="020B0604020202020204" pitchFamily="34" charset="0"/>
              <a:buChar char="•"/>
              <a:defRPr sz="2400">
                <a:solidFill>
                  <a:schemeClr val="bg1"/>
                </a:solidFill>
                <a:latin typeface="Franklin Gothic Book" panose="020B0503020102020204" pitchFamily="34" charset="0"/>
              </a:defRPr>
            </a:lvl3pPr>
            <a:lvl4pPr marL="1600200" indent="-228600">
              <a:spcBef>
                <a:spcPct val="20000"/>
              </a:spcBef>
              <a:buFont typeface="Arial" panose="020B0604020202020204" pitchFamily="34" charset="0"/>
              <a:buChar char="–"/>
              <a:defRPr sz="2000">
                <a:solidFill>
                  <a:schemeClr val="bg1"/>
                </a:solidFill>
                <a:latin typeface="Franklin Gothic Book" panose="020B0503020102020204" pitchFamily="34" charset="0"/>
              </a:defRPr>
            </a:lvl4pPr>
            <a:lvl5pPr marL="2057400" indent="-228600">
              <a:spcBef>
                <a:spcPct val="20000"/>
              </a:spcBef>
              <a:buFont typeface="Arial" panose="020B0604020202020204" pitchFamily="34" charset="0"/>
              <a:buChar char="»"/>
              <a:defRPr sz="2000">
                <a:solidFill>
                  <a:schemeClr val="bg1"/>
                </a:solidFill>
                <a:latin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799" b="0" i="0" u="none" strike="noStrike" kern="1200" cap="none" spc="0" normalizeH="0" baseline="0" noProof="0">
                <a:ln>
                  <a:noFill/>
                </a:ln>
                <a:solidFill>
                  <a:srgbClr val="FED05E"/>
                </a:solidFill>
                <a:effectLst/>
                <a:uLnTx/>
                <a:uFillTx/>
                <a:latin typeface="Arial" panose="020B0604020202020204" pitchFamily="34" charset="0"/>
                <a:ea typeface="+mn-ea"/>
                <a:cs typeface="Arial" charset="0"/>
              </a:rPr>
              <a:t>Data Source</a:t>
            </a:r>
          </a:p>
        </p:txBody>
      </p:sp>
      <p:sp>
        <p:nvSpPr>
          <p:cNvPr id="76811" name="Rectangle 3"/>
          <p:cNvSpPr>
            <a:spLocks noChangeArrowheads="1"/>
          </p:cNvSpPr>
          <p:nvPr/>
        </p:nvSpPr>
        <p:spPr bwMode="auto">
          <a:xfrm>
            <a:off x="9067026" y="396079"/>
            <a:ext cx="1436314" cy="51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Franklin Gothic Book" panose="020B0503020102020204" pitchFamily="34" charset="0"/>
              </a:defRPr>
            </a:lvl1pPr>
            <a:lvl2pPr marL="742950" indent="-285750">
              <a:spcBef>
                <a:spcPct val="20000"/>
              </a:spcBef>
              <a:buFont typeface="Arial" panose="020B0604020202020204" pitchFamily="34" charset="0"/>
              <a:buChar char="–"/>
              <a:defRPr sz="2800">
                <a:solidFill>
                  <a:schemeClr val="bg1"/>
                </a:solidFill>
                <a:latin typeface="Franklin Gothic Book" panose="020B0503020102020204" pitchFamily="34" charset="0"/>
              </a:defRPr>
            </a:lvl2pPr>
            <a:lvl3pPr marL="1143000" indent="-228600">
              <a:spcBef>
                <a:spcPct val="20000"/>
              </a:spcBef>
              <a:buFont typeface="Arial" panose="020B0604020202020204" pitchFamily="34" charset="0"/>
              <a:buChar char="•"/>
              <a:defRPr sz="2400">
                <a:solidFill>
                  <a:schemeClr val="bg1"/>
                </a:solidFill>
                <a:latin typeface="Franklin Gothic Book" panose="020B0503020102020204" pitchFamily="34" charset="0"/>
              </a:defRPr>
            </a:lvl3pPr>
            <a:lvl4pPr marL="1600200" indent="-228600">
              <a:spcBef>
                <a:spcPct val="20000"/>
              </a:spcBef>
              <a:buFont typeface="Arial" panose="020B0604020202020204" pitchFamily="34" charset="0"/>
              <a:buChar char="–"/>
              <a:defRPr sz="2000">
                <a:solidFill>
                  <a:schemeClr val="bg1"/>
                </a:solidFill>
                <a:latin typeface="Franklin Gothic Book" panose="020B0503020102020204" pitchFamily="34" charset="0"/>
              </a:defRPr>
            </a:lvl4pPr>
            <a:lvl5pPr marL="2057400" indent="-228600">
              <a:spcBef>
                <a:spcPct val="20000"/>
              </a:spcBef>
              <a:buFont typeface="Arial" panose="020B0604020202020204" pitchFamily="34" charset="0"/>
              <a:buChar char="»"/>
              <a:defRPr sz="2000">
                <a:solidFill>
                  <a:schemeClr val="bg1"/>
                </a:solidFill>
                <a:latin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799" b="1" i="0" u="none" strike="noStrike" kern="1200" cap="none" spc="0" normalizeH="0" baseline="0" noProof="0">
                <a:ln>
                  <a:noFill/>
                </a:ln>
                <a:solidFill>
                  <a:srgbClr val="FFCC00"/>
                </a:solidFill>
                <a:effectLst/>
                <a:uLnTx/>
                <a:uFillTx/>
                <a:latin typeface="Franklin Gothic Book" panose="020B0503020102020204" pitchFamily="34" charset="0"/>
                <a:ea typeface="+mn-ea"/>
                <a:cs typeface="Arial" charset="0"/>
              </a:rPr>
              <a:t>Page 26</a:t>
            </a:r>
            <a:endParaRPr kumimoji="0" lang="en-US" altLang="en-US" sz="2799"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Arial" charset="0"/>
            </a:endParaRPr>
          </a:p>
        </p:txBody>
      </p:sp>
      <p:sp>
        <p:nvSpPr>
          <p:cNvPr id="11" name="Rectangle 5"/>
          <p:cNvSpPr>
            <a:spLocks noChangeArrowheads="1"/>
          </p:cNvSpPr>
          <p:nvPr/>
        </p:nvSpPr>
        <p:spPr bwMode="auto">
          <a:xfrm>
            <a:off x="1589" y="229433"/>
            <a:ext cx="12188825" cy="837982"/>
          </a:xfrm>
          <a:prstGeom prst="rect">
            <a:avLst/>
          </a:prstGeom>
          <a:solidFill>
            <a:srgbClr val="0436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bg1"/>
                </a:solidFill>
                <a:latin typeface="Franklin Gothic Medium" panose="020B0603020102020204" pitchFamily="34" charset="0"/>
              </a:defRPr>
            </a:lvl1pPr>
            <a:lvl2pPr marL="742950" indent="-285750">
              <a:spcBef>
                <a:spcPct val="20000"/>
              </a:spcBef>
              <a:buFont typeface="Arial" panose="020B0604020202020204" pitchFamily="34" charset="0"/>
              <a:buChar char="–"/>
              <a:defRPr sz="2800">
                <a:solidFill>
                  <a:schemeClr val="bg1"/>
                </a:solidFill>
                <a:latin typeface="Franklin Gothic Medium" panose="020B0603020102020204" pitchFamily="34" charset="0"/>
              </a:defRPr>
            </a:lvl2pPr>
            <a:lvl3pPr marL="1143000" indent="-228600">
              <a:spcBef>
                <a:spcPct val="20000"/>
              </a:spcBef>
              <a:buFont typeface="Arial" panose="020B0604020202020204" pitchFamily="34" charset="0"/>
              <a:buChar char="•"/>
              <a:defRPr sz="2400">
                <a:solidFill>
                  <a:schemeClr val="bg1"/>
                </a:solidFill>
                <a:latin typeface="Franklin Gothic Medium" panose="020B0603020102020204" pitchFamily="34" charset="0"/>
              </a:defRPr>
            </a:lvl3pPr>
            <a:lvl4pPr marL="1600200" indent="-228600">
              <a:spcBef>
                <a:spcPct val="20000"/>
              </a:spcBef>
              <a:buFont typeface="Arial" panose="020B0604020202020204" pitchFamily="34" charset="0"/>
              <a:buChar char="–"/>
              <a:defRPr sz="2000">
                <a:solidFill>
                  <a:schemeClr val="bg1"/>
                </a:solidFill>
                <a:latin typeface="Franklin Gothic Medium" panose="020B0603020102020204" pitchFamily="34" charset="0"/>
              </a:defRPr>
            </a:lvl4pPr>
            <a:lvl5pPr marL="2057400" indent="-228600">
              <a:spcBef>
                <a:spcPct val="20000"/>
              </a:spcBef>
              <a:buFont typeface="Arial" panose="020B0604020202020204" pitchFamily="34" charset="0"/>
              <a:buChar char="»"/>
              <a:defRPr sz="2000">
                <a:solidFill>
                  <a:schemeClr val="bg1"/>
                </a:solidFill>
                <a:latin typeface="Franklin Gothic Medium" panose="020B06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400" b="0" i="0" u="none" strike="noStrike" kern="1200" cap="none" spc="0" normalizeH="0" baseline="0" noProof="0" dirty="0">
                <a:ln>
                  <a:noFill/>
                </a:ln>
                <a:solidFill>
                  <a:srgbClr val="FED05E"/>
                </a:solidFill>
                <a:effectLst/>
                <a:uLnTx/>
                <a:uFillTx/>
                <a:latin typeface="Arial" panose="020B0604020202020204" pitchFamily="34" charset="0"/>
                <a:ea typeface="+mn-ea"/>
                <a:cs typeface="Arial" charset="0"/>
              </a:rPr>
              <a:t>Success Factor 2 - </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Attracting Members </a:t>
            </a:r>
            <a:endParaRPr kumimoji="0" lang="en-US" altLang="en-US" sz="4400" b="0" i="0" u="none" strike="noStrike" kern="1200" cap="none" spc="0" normalizeH="0" baseline="0" noProof="0" dirty="0">
              <a:ln>
                <a:noFill/>
              </a:ln>
              <a:solidFill>
                <a:srgbClr val="FED05E"/>
              </a:solidFill>
              <a:effectLst/>
              <a:uLnTx/>
              <a:uFillTx/>
              <a:latin typeface="Arial" panose="020B0604020202020204" pitchFamily="34" charset="0"/>
              <a:ea typeface="+mn-ea"/>
              <a:cs typeface="Arial" charset="0"/>
            </a:endParaRPr>
          </a:p>
        </p:txBody>
      </p:sp>
      <p:graphicFrame>
        <p:nvGraphicFramePr>
          <p:cNvPr id="5" name="Table 4">
            <a:extLst>
              <a:ext uri="{FF2B5EF4-FFF2-40B4-BE49-F238E27FC236}">
                <a16:creationId xmlns:a16="http://schemas.microsoft.com/office/drawing/2014/main" id="{AE0A8D34-89BF-2AF6-0342-D51399E44F30}"/>
              </a:ext>
            </a:extLst>
          </p:cNvPr>
          <p:cNvGraphicFramePr>
            <a:graphicFrameLocks noGrp="1"/>
          </p:cNvGraphicFramePr>
          <p:nvPr/>
        </p:nvGraphicFramePr>
        <p:xfrm>
          <a:off x="609600" y="1447801"/>
          <a:ext cx="11277600" cy="4085971"/>
        </p:xfrm>
        <a:graphic>
          <a:graphicData uri="http://schemas.openxmlformats.org/drawingml/2006/table">
            <a:tbl>
              <a:tblPr firstRow="1" firstCol="1" lastRow="1" lastCol="1" bandRow="1" bandCol="1">
                <a:tableStyleId>{5C22544A-7EE6-4342-B048-85BDC9FD1C3A}</a:tableStyleId>
              </a:tblPr>
              <a:tblGrid>
                <a:gridCol w="7239000">
                  <a:extLst>
                    <a:ext uri="{9D8B030D-6E8A-4147-A177-3AD203B41FA5}">
                      <a16:colId xmlns:a16="http://schemas.microsoft.com/office/drawing/2014/main" val="4017650538"/>
                    </a:ext>
                  </a:extLst>
                </a:gridCol>
                <a:gridCol w="4038600">
                  <a:extLst>
                    <a:ext uri="{9D8B030D-6E8A-4147-A177-3AD203B41FA5}">
                      <a16:colId xmlns:a16="http://schemas.microsoft.com/office/drawing/2014/main" val="1941389826"/>
                    </a:ext>
                  </a:extLst>
                </a:gridCol>
              </a:tblGrid>
              <a:tr h="3561016">
                <a:tc gridSpan="2">
                  <a:txBody>
                    <a:bodyPr/>
                    <a:lstStyle/>
                    <a:p>
                      <a:pPr marL="0" marR="0">
                        <a:lnSpc>
                          <a:spcPct val="115000"/>
                        </a:lnSpc>
                        <a:spcBef>
                          <a:spcPts val="0"/>
                        </a:spcBef>
                        <a:spcAft>
                          <a:spcPts val="0"/>
                        </a:spcAft>
                      </a:pPr>
                      <a:r>
                        <a:rPr lang="en-US" sz="3600" dirty="0">
                          <a:effectLst/>
                        </a:rPr>
                        <a:t>Attracting Members -- How will we make our club attractive to prospects?  How will we tell the Rotary story?  Intentional strategy(</a:t>
                      </a:r>
                      <a:r>
                        <a:rPr lang="en-US" sz="3600" dirty="0" err="1">
                          <a:effectLst/>
                        </a:rPr>
                        <a:t>ies</a:t>
                      </a:r>
                      <a:r>
                        <a:rPr lang="en-US" sz="3600" dirty="0">
                          <a:effectLst/>
                        </a:rPr>
                        <a:t>) we will use: </a:t>
                      </a:r>
                      <a:r>
                        <a:rPr lang="en-US" sz="1100" dirty="0">
                          <a:effectLst/>
                        </a:rPr>
                        <a:t> </a:t>
                      </a:r>
                    </a:p>
                    <a:p>
                      <a:pPr marL="0" marR="0">
                        <a:lnSpc>
                          <a:spcPct val="115000"/>
                        </a:lnSpc>
                        <a:spcBef>
                          <a:spcPts val="0"/>
                        </a:spcBef>
                        <a:spcAft>
                          <a:spcPts val="0"/>
                        </a:spcAft>
                      </a:pPr>
                      <a:r>
                        <a:rPr lang="en-US" sz="1100" dirty="0">
                          <a:effectLst/>
                        </a:rPr>
                        <a:t> </a:t>
                      </a:r>
                    </a:p>
                    <a:p>
                      <a:pPr marL="0" marR="0">
                        <a:lnSpc>
                          <a:spcPct val="115000"/>
                        </a:lnSpc>
                        <a:spcBef>
                          <a:spcPts val="0"/>
                        </a:spcBef>
                        <a:spcAft>
                          <a:spcPts val="0"/>
                        </a:spcAft>
                      </a:pPr>
                      <a:r>
                        <a:rPr lang="en-US" sz="1100" dirty="0">
                          <a:effectLst/>
                        </a:rPr>
                        <a:t> </a:t>
                      </a:r>
                    </a:p>
                    <a:p>
                      <a:pPr marL="0" marR="0">
                        <a:lnSpc>
                          <a:spcPct val="115000"/>
                        </a:lnSpc>
                        <a:spcBef>
                          <a:spcPts val="0"/>
                        </a:spcBef>
                        <a:spcAft>
                          <a:spcPts val="0"/>
                        </a:spcAft>
                      </a:pPr>
                      <a:r>
                        <a:rPr lang="en-US" sz="1100" dirty="0">
                          <a:effectLst/>
                        </a:rPr>
                        <a:t> </a:t>
                      </a:r>
                    </a:p>
                    <a:p>
                      <a:pPr marL="0" marR="0">
                        <a:lnSpc>
                          <a:spcPct val="115000"/>
                        </a:lnSpc>
                        <a:spcBef>
                          <a:spcPts val="0"/>
                        </a:spcBef>
                        <a:spcAft>
                          <a:spcPts val="0"/>
                        </a:spcAft>
                      </a:pPr>
                      <a:r>
                        <a:rPr lang="en-US" sz="1100" dirty="0">
                          <a:effectLst/>
                        </a:rPr>
                        <a:t> </a:t>
                      </a:r>
                    </a:p>
                    <a:p>
                      <a:pPr marL="0" marR="0">
                        <a:lnSpc>
                          <a:spcPct val="115000"/>
                        </a:lnSpc>
                        <a:spcBef>
                          <a:spcPts val="0"/>
                        </a:spcBef>
                        <a:spcAft>
                          <a:spcPts val="0"/>
                        </a:spcAft>
                      </a:pPr>
                      <a:r>
                        <a:rPr lang="en-US" sz="1100" dirty="0">
                          <a:effectLst/>
                        </a:rPr>
                        <a:t> </a:t>
                      </a:r>
                    </a:p>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308890273"/>
                  </a:ext>
                </a:extLst>
              </a:tr>
              <a:tr h="325184">
                <a:tc>
                  <a:txBody>
                    <a:bodyPr/>
                    <a:lstStyle/>
                    <a:p>
                      <a:pPr marL="0" marR="0">
                        <a:lnSpc>
                          <a:spcPct val="115000"/>
                        </a:lnSpc>
                        <a:spcBef>
                          <a:spcPts val="0"/>
                        </a:spcBef>
                        <a:spcAft>
                          <a:spcPts val="0"/>
                        </a:spcAft>
                      </a:pPr>
                      <a:r>
                        <a:rPr lang="en-US" sz="3200" dirty="0">
                          <a:effectLst/>
                        </a:rPr>
                        <a:t>Who's responsible/accountable?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43062232"/>
                  </a:ext>
                </a:extLst>
              </a:tr>
            </a:tbl>
          </a:graphicData>
        </a:graphic>
      </p:graphicFrame>
    </p:spTree>
    <p:extLst>
      <p:ext uri="{BB962C8B-B14F-4D97-AF65-F5344CB8AC3E}">
        <p14:creationId xmlns:p14="http://schemas.microsoft.com/office/powerpoint/2010/main" val="286135505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5"/>
          <p:cNvSpPr>
            <a:spLocks noChangeArrowheads="1"/>
          </p:cNvSpPr>
          <p:nvPr/>
        </p:nvSpPr>
        <p:spPr bwMode="auto">
          <a:xfrm>
            <a:off x="1525192" y="229433"/>
            <a:ext cx="9141619" cy="837982"/>
          </a:xfrm>
          <a:prstGeom prst="rect">
            <a:avLst/>
          </a:prstGeom>
          <a:solidFill>
            <a:srgbClr val="0436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bg1"/>
                </a:solidFill>
                <a:latin typeface="Franklin Gothic Book" panose="020B0503020102020204" pitchFamily="34" charset="0"/>
              </a:defRPr>
            </a:lvl1pPr>
            <a:lvl2pPr marL="742950" indent="-285750">
              <a:spcBef>
                <a:spcPct val="20000"/>
              </a:spcBef>
              <a:buFont typeface="Arial" panose="020B0604020202020204" pitchFamily="34" charset="0"/>
              <a:buChar char="–"/>
              <a:defRPr sz="2800">
                <a:solidFill>
                  <a:schemeClr val="bg1"/>
                </a:solidFill>
                <a:latin typeface="Franklin Gothic Book" panose="020B0503020102020204" pitchFamily="34" charset="0"/>
              </a:defRPr>
            </a:lvl2pPr>
            <a:lvl3pPr marL="1143000" indent="-228600">
              <a:spcBef>
                <a:spcPct val="20000"/>
              </a:spcBef>
              <a:buFont typeface="Arial" panose="020B0604020202020204" pitchFamily="34" charset="0"/>
              <a:buChar char="•"/>
              <a:defRPr sz="2400">
                <a:solidFill>
                  <a:schemeClr val="bg1"/>
                </a:solidFill>
                <a:latin typeface="Franklin Gothic Book" panose="020B0503020102020204" pitchFamily="34" charset="0"/>
              </a:defRPr>
            </a:lvl3pPr>
            <a:lvl4pPr marL="1600200" indent="-228600">
              <a:spcBef>
                <a:spcPct val="20000"/>
              </a:spcBef>
              <a:buFont typeface="Arial" panose="020B0604020202020204" pitchFamily="34" charset="0"/>
              <a:buChar char="–"/>
              <a:defRPr sz="2000">
                <a:solidFill>
                  <a:schemeClr val="bg1"/>
                </a:solidFill>
                <a:latin typeface="Franklin Gothic Book" panose="020B0503020102020204" pitchFamily="34" charset="0"/>
              </a:defRPr>
            </a:lvl4pPr>
            <a:lvl5pPr marL="2057400" indent="-228600">
              <a:spcBef>
                <a:spcPct val="20000"/>
              </a:spcBef>
              <a:buFont typeface="Arial" panose="020B0604020202020204" pitchFamily="34" charset="0"/>
              <a:buChar char="»"/>
              <a:defRPr sz="2000">
                <a:solidFill>
                  <a:schemeClr val="bg1"/>
                </a:solidFill>
                <a:latin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799" b="0" i="0" u="none" strike="noStrike" kern="1200" cap="none" spc="0" normalizeH="0" baseline="0" noProof="0">
                <a:ln>
                  <a:noFill/>
                </a:ln>
                <a:solidFill>
                  <a:srgbClr val="FED05E"/>
                </a:solidFill>
                <a:effectLst/>
                <a:uLnTx/>
                <a:uFillTx/>
                <a:latin typeface="Arial" panose="020B0604020202020204" pitchFamily="34" charset="0"/>
                <a:ea typeface="+mn-ea"/>
                <a:cs typeface="Arial" charset="0"/>
              </a:rPr>
              <a:t>Data Source</a:t>
            </a:r>
          </a:p>
        </p:txBody>
      </p:sp>
      <p:sp>
        <p:nvSpPr>
          <p:cNvPr id="76811" name="Rectangle 3"/>
          <p:cNvSpPr>
            <a:spLocks noChangeArrowheads="1"/>
          </p:cNvSpPr>
          <p:nvPr/>
        </p:nvSpPr>
        <p:spPr bwMode="auto">
          <a:xfrm>
            <a:off x="9067026" y="396079"/>
            <a:ext cx="1436314" cy="51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Franklin Gothic Book" panose="020B0503020102020204" pitchFamily="34" charset="0"/>
              </a:defRPr>
            </a:lvl1pPr>
            <a:lvl2pPr marL="742950" indent="-285750">
              <a:spcBef>
                <a:spcPct val="20000"/>
              </a:spcBef>
              <a:buFont typeface="Arial" panose="020B0604020202020204" pitchFamily="34" charset="0"/>
              <a:buChar char="–"/>
              <a:defRPr sz="2800">
                <a:solidFill>
                  <a:schemeClr val="bg1"/>
                </a:solidFill>
                <a:latin typeface="Franklin Gothic Book" panose="020B0503020102020204" pitchFamily="34" charset="0"/>
              </a:defRPr>
            </a:lvl2pPr>
            <a:lvl3pPr marL="1143000" indent="-228600">
              <a:spcBef>
                <a:spcPct val="20000"/>
              </a:spcBef>
              <a:buFont typeface="Arial" panose="020B0604020202020204" pitchFamily="34" charset="0"/>
              <a:buChar char="•"/>
              <a:defRPr sz="2400">
                <a:solidFill>
                  <a:schemeClr val="bg1"/>
                </a:solidFill>
                <a:latin typeface="Franklin Gothic Book" panose="020B0503020102020204" pitchFamily="34" charset="0"/>
              </a:defRPr>
            </a:lvl3pPr>
            <a:lvl4pPr marL="1600200" indent="-228600">
              <a:spcBef>
                <a:spcPct val="20000"/>
              </a:spcBef>
              <a:buFont typeface="Arial" panose="020B0604020202020204" pitchFamily="34" charset="0"/>
              <a:buChar char="–"/>
              <a:defRPr sz="2000">
                <a:solidFill>
                  <a:schemeClr val="bg1"/>
                </a:solidFill>
                <a:latin typeface="Franklin Gothic Book" panose="020B0503020102020204" pitchFamily="34" charset="0"/>
              </a:defRPr>
            </a:lvl4pPr>
            <a:lvl5pPr marL="2057400" indent="-228600">
              <a:spcBef>
                <a:spcPct val="20000"/>
              </a:spcBef>
              <a:buFont typeface="Arial" panose="020B0604020202020204" pitchFamily="34" charset="0"/>
              <a:buChar char="»"/>
              <a:defRPr sz="2000">
                <a:solidFill>
                  <a:schemeClr val="bg1"/>
                </a:solidFill>
                <a:latin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799" b="1" i="0" u="none" strike="noStrike" kern="1200" cap="none" spc="0" normalizeH="0" baseline="0" noProof="0">
                <a:ln>
                  <a:noFill/>
                </a:ln>
                <a:solidFill>
                  <a:srgbClr val="FFCC00"/>
                </a:solidFill>
                <a:effectLst/>
                <a:uLnTx/>
                <a:uFillTx/>
                <a:latin typeface="Franklin Gothic Book" panose="020B0503020102020204" pitchFamily="34" charset="0"/>
                <a:ea typeface="+mn-ea"/>
                <a:cs typeface="Arial" charset="0"/>
              </a:rPr>
              <a:t>Page 26</a:t>
            </a:r>
            <a:endParaRPr kumimoji="0" lang="en-US" altLang="en-US" sz="2799"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Arial" charset="0"/>
            </a:endParaRPr>
          </a:p>
        </p:txBody>
      </p:sp>
      <p:sp>
        <p:nvSpPr>
          <p:cNvPr id="11" name="Rectangle 5"/>
          <p:cNvSpPr>
            <a:spLocks noChangeArrowheads="1"/>
          </p:cNvSpPr>
          <p:nvPr/>
        </p:nvSpPr>
        <p:spPr bwMode="auto">
          <a:xfrm>
            <a:off x="1589" y="229433"/>
            <a:ext cx="12188825" cy="837982"/>
          </a:xfrm>
          <a:prstGeom prst="rect">
            <a:avLst/>
          </a:prstGeom>
          <a:solidFill>
            <a:srgbClr val="0436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bg1"/>
                </a:solidFill>
                <a:latin typeface="Franklin Gothic Medium" panose="020B0603020102020204" pitchFamily="34" charset="0"/>
              </a:defRPr>
            </a:lvl1pPr>
            <a:lvl2pPr marL="742950" indent="-285750">
              <a:spcBef>
                <a:spcPct val="20000"/>
              </a:spcBef>
              <a:buFont typeface="Arial" panose="020B0604020202020204" pitchFamily="34" charset="0"/>
              <a:buChar char="–"/>
              <a:defRPr sz="2800">
                <a:solidFill>
                  <a:schemeClr val="bg1"/>
                </a:solidFill>
                <a:latin typeface="Franklin Gothic Medium" panose="020B0603020102020204" pitchFamily="34" charset="0"/>
              </a:defRPr>
            </a:lvl2pPr>
            <a:lvl3pPr marL="1143000" indent="-228600">
              <a:spcBef>
                <a:spcPct val="20000"/>
              </a:spcBef>
              <a:buFont typeface="Arial" panose="020B0604020202020204" pitchFamily="34" charset="0"/>
              <a:buChar char="•"/>
              <a:defRPr sz="2400">
                <a:solidFill>
                  <a:schemeClr val="bg1"/>
                </a:solidFill>
                <a:latin typeface="Franklin Gothic Medium" panose="020B0603020102020204" pitchFamily="34" charset="0"/>
              </a:defRPr>
            </a:lvl3pPr>
            <a:lvl4pPr marL="1600200" indent="-228600">
              <a:spcBef>
                <a:spcPct val="20000"/>
              </a:spcBef>
              <a:buFont typeface="Arial" panose="020B0604020202020204" pitchFamily="34" charset="0"/>
              <a:buChar char="–"/>
              <a:defRPr sz="2000">
                <a:solidFill>
                  <a:schemeClr val="bg1"/>
                </a:solidFill>
                <a:latin typeface="Franklin Gothic Medium" panose="020B0603020102020204" pitchFamily="34" charset="0"/>
              </a:defRPr>
            </a:lvl4pPr>
            <a:lvl5pPr marL="2057400" indent="-228600">
              <a:spcBef>
                <a:spcPct val="20000"/>
              </a:spcBef>
              <a:buFont typeface="Arial" panose="020B0604020202020204" pitchFamily="34" charset="0"/>
              <a:buChar char="»"/>
              <a:defRPr sz="2000">
                <a:solidFill>
                  <a:schemeClr val="bg1"/>
                </a:solidFill>
                <a:latin typeface="Franklin Gothic Medium" panose="020B06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000" b="0" i="0" u="none" strike="noStrike" kern="1200" cap="none" spc="0" normalizeH="0" baseline="0" noProof="0" dirty="0">
                <a:ln>
                  <a:noFill/>
                </a:ln>
                <a:solidFill>
                  <a:srgbClr val="FED05E"/>
                </a:solidFill>
                <a:effectLst/>
                <a:uLnTx/>
                <a:uFillTx/>
                <a:latin typeface="Arial" panose="020B0604020202020204" pitchFamily="34" charset="0"/>
                <a:ea typeface="+mn-ea"/>
                <a:cs typeface="Arial" charset="0"/>
              </a:rPr>
              <a:t>Success Factor 3 - </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Onboarding New Members</a:t>
            </a:r>
            <a:endParaRPr kumimoji="0" lang="en-US" altLang="en-US" sz="4000" b="0" i="0" u="none" strike="noStrike" kern="1200" cap="none" spc="0" normalizeH="0" baseline="0" noProof="0" dirty="0">
              <a:ln>
                <a:noFill/>
              </a:ln>
              <a:solidFill>
                <a:srgbClr val="FED05E"/>
              </a:solidFill>
              <a:effectLst/>
              <a:uLnTx/>
              <a:uFillTx/>
              <a:latin typeface="Arial" panose="020B0604020202020204" pitchFamily="34" charset="0"/>
              <a:ea typeface="+mn-ea"/>
              <a:cs typeface="Arial" charset="0"/>
            </a:endParaRPr>
          </a:p>
        </p:txBody>
      </p:sp>
      <p:graphicFrame>
        <p:nvGraphicFramePr>
          <p:cNvPr id="5" name="Table 4">
            <a:extLst>
              <a:ext uri="{FF2B5EF4-FFF2-40B4-BE49-F238E27FC236}">
                <a16:creationId xmlns:a16="http://schemas.microsoft.com/office/drawing/2014/main" id="{AE0A8D34-89BF-2AF6-0342-D51399E44F30}"/>
              </a:ext>
            </a:extLst>
          </p:cNvPr>
          <p:cNvGraphicFramePr>
            <a:graphicFrameLocks noGrp="1"/>
          </p:cNvGraphicFramePr>
          <p:nvPr/>
        </p:nvGraphicFramePr>
        <p:xfrm>
          <a:off x="609600" y="1447801"/>
          <a:ext cx="11277600" cy="4085971"/>
        </p:xfrm>
        <a:graphic>
          <a:graphicData uri="http://schemas.openxmlformats.org/drawingml/2006/table">
            <a:tbl>
              <a:tblPr firstRow="1" firstCol="1" lastRow="1" lastCol="1" bandRow="1" bandCol="1">
                <a:tableStyleId>{5C22544A-7EE6-4342-B048-85BDC9FD1C3A}</a:tableStyleId>
              </a:tblPr>
              <a:tblGrid>
                <a:gridCol w="7239000">
                  <a:extLst>
                    <a:ext uri="{9D8B030D-6E8A-4147-A177-3AD203B41FA5}">
                      <a16:colId xmlns:a16="http://schemas.microsoft.com/office/drawing/2014/main" val="4017650538"/>
                    </a:ext>
                  </a:extLst>
                </a:gridCol>
                <a:gridCol w="4038600">
                  <a:extLst>
                    <a:ext uri="{9D8B030D-6E8A-4147-A177-3AD203B41FA5}">
                      <a16:colId xmlns:a16="http://schemas.microsoft.com/office/drawing/2014/main" val="1941389826"/>
                    </a:ext>
                  </a:extLst>
                </a:gridCol>
              </a:tblGrid>
              <a:tr h="3561016">
                <a:tc gridSpan="2">
                  <a:txBody>
                    <a:bodyPr/>
                    <a:lstStyle/>
                    <a:p>
                      <a:r>
                        <a:rPr lang="en-US" sz="3600" b="1" kern="1200" dirty="0">
                          <a:solidFill>
                            <a:schemeClr val="lt1"/>
                          </a:solidFill>
                          <a:effectLst/>
                          <a:latin typeface="+mn-lt"/>
                          <a:ea typeface="+mn-ea"/>
                          <a:cs typeface="+mn-cs"/>
                        </a:rPr>
                        <a:t>Onboarding New Members -- How will we ensure that new members understand Rotary, our </a:t>
                      </a:r>
                    </a:p>
                    <a:p>
                      <a:r>
                        <a:rPr lang="en-US" sz="3600" b="1" kern="1200" dirty="0">
                          <a:solidFill>
                            <a:schemeClr val="lt1"/>
                          </a:solidFill>
                          <a:effectLst/>
                          <a:latin typeface="+mn-lt"/>
                          <a:ea typeface="+mn-ea"/>
                          <a:cs typeface="+mn-cs"/>
                        </a:rPr>
                        <a:t>club, expectations and opportunities for service?  Intentional strategy(</a:t>
                      </a:r>
                      <a:r>
                        <a:rPr lang="en-US" sz="3600" b="1" kern="1200" dirty="0" err="1">
                          <a:solidFill>
                            <a:schemeClr val="lt1"/>
                          </a:solidFill>
                          <a:effectLst/>
                          <a:latin typeface="+mn-lt"/>
                          <a:ea typeface="+mn-ea"/>
                          <a:cs typeface="+mn-cs"/>
                        </a:rPr>
                        <a:t>ies</a:t>
                      </a:r>
                      <a:r>
                        <a:rPr lang="en-US" sz="3600" b="1" kern="1200" dirty="0">
                          <a:solidFill>
                            <a:schemeClr val="lt1"/>
                          </a:solidFill>
                          <a:effectLst/>
                          <a:latin typeface="+mn-lt"/>
                          <a:ea typeface="+mn-ea"/>
                          <a:cs typeface="+mn-cs"/>
                        </a:rPr>
                        <a:t>) we will use:</a:t>
                      </a:r>
                    </a:p>
                    <a:p>
                      <a:pPr marL="0" marR="0">
                        <a:lnSpc>
                          <a:spcPct val="115000"/>
                        </a:lnSpc>
                        <a:spcBef>
                          <a:spcPts val="0"/>
                        </a:spcBef>
                        <a:spcAft>
                          <a:spcPts val="0"/>
                        </a:spcAft>
                      </a:pPr>
                      <a:r>
                        <a:rPr lang="en-US" sz="1100" dirty="0">
                          <a:effectLst/>
                        </a:rPr>
                        <a:t> </a:t>
                      </a:r>
                    </a:p>
                    <a:p>
                      <a:pPr marL="0" marR="0">
                        <a:lnSpc>
                          <a:spcPct val="115000"/>
                        </a:lnSpc>
                        <a:spcBef>
                          <a:spcPts val="0"/>
                        </a:spcBef>
                        <a:spcAft>
                          <a:spcPts val="0"/>
                        </a:spcAft>
                      </a:pPr>
                      <a:r>
                        <a:rPr lang="en-US" sz="1100" dirty="0">
                          <a:effectLst/>
                        </a:rPr>
                        <a:t> </a:t>
                      </a:r>
                    </a:p>
                    <a:p>
                      <a:pPr marL="0" marR="0">
                        <a:lnSpc>
                          <a:spcPct val="115000"/>
                        </a:lnSpc>
                        <a:spcBef>
                          <a:spcPts val="0"/>
                        </a:spcBef>
                        <a:spcAft>
                          <a:spcPts val="0"/>
                        </a:spcAft>
                      </a:pPr>
                      <a:r>
                        <a:rPr lang="en-US" sz="1100" dirty="0">
                          <a:effectLst/>
                        </a:rPr>
                        <a:t> </a:t>
                      </a:r>
                    </a:p>
                    <a:p>
                      <a:pPr marL="0" marR="0">
                        <a:lnSpc>
                          <a:spcPct val="115000"/>
                        </a:lnSpc>
                        <a:spcBef>
                          <a:spcPts val="0"/>
                        </a:spcBef>
                        <a:spcAft>
                          <a:spcPts val="0"/>
                        </a:spcAft>
                      </a:pPr>
                      <a:r>
                        <a:rPr lang="en-US" sz="1100" dirty="0">
                          <a:effectLst/>
                        </a:rPr>
                        <a:t> </a:t>
                      </a:r>
                    </a:p>
                    <a:p>
                      <a:pPr marL="0" marR="0">
                        <a:lnSpc>
                          <a:spcPct val="115000"/>
                        </a:lnSpc>
                        <a:spcBef>
                          <a:spcPts val="0"/>
                        </a:spcBef>
                        <a:spcAft>
                          <a:spcPts val="0"/>
                        </a:spcAft>
                      </a:pPr>
                      <a:r>
                        <a:rPr lang="en-US" sz="1100" dirty="0">
                          <a:effectLst/>
                        </a:rPr>
                        <a:t> </a:t>
                      </a:r>
                    </a:p>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308890273"/>
                  </a:ext>
                </a:extLst>
              </a:tr>
              <a:tr h="325184">
                <a:tc>
                  <a:txBody>
                    <a:bodyPr/>
                    <a:lstStyle/>
                    <a:p>
                      <a:pPr marL="0" marR="0">
                        <a:lnSpc>
                          <a:spcPct val="115000"/>
                        </a:lnSpc>
                        <a:spcBef>
                          <a:spcPts val="0"/>
                        </a:spcBef>
                        <a:spcAft>
                          <a:spcPts val="0"/>
                        </a:spcAft>
                      </a:pPr>
                      <a:r>
                        <a:rPr lang="en-US" sz="3200" dirty="0">
                          <a:effectLst/>
                        </a:rPr>
                        <a:t>Who's responsible/accountable?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43062232"/>
                  </a:ext>
                </a:extLst>
              </a:tr>
            </a:tbl>
          </a:graphicData>
        </a:graphic>
      </p:graphicFrame>
    </p:spTree>
    <p:extLst>
      <p:ext uri="{BB962C8B-B14F-4D97-AF65-F5344CB8AC3E}">
        <p14:creationId xmlns:p14="http://schemas.microsoft.com/office/powerpoint/2010/main" val="336517691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ChangeArrowheads="1"/>
          </p:cNvSpPr>
          <p:nvPr/>
        </p:nvSpPr>
        <p:spPr bwMode="auto">
          <a:xfrm>
            <a:off x="77789" y="229433"/>
            <a:ext cx="12188825" cy="837982"/>
          </a:xfrm>
          <a:prstGeom prst="rect">
            <a:avLst/>
          </a:prstGeom>
          <a:solidFill>
            <a:srgbClr val="0436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bg1"/>
                </a:solidFill>
                <a:latin typeface="Franklin Gothic Medium" panose="020B0603020102020204" pitchFamily="34" charset="0"/>
              </a:defRPr>
            </a:lvl1pPr>
            <a:lvl2pPr marL="742950" indent="-285750">
              <a:spcBef>
                <a:spcPct val="20000"/>
              </a:spcBef>
              <a:buFont typeface="Arial" panose="020B0604020202020204" pitchFamily="34" charset="0"/>
              <a:buChar char="–"/>
              <a:defRPr sz="2800">
                <a:solidFill>
                  <a:schemeClr val="bg1"/>
                </a:solidFill>
                <a:latin typeface="Franklin Gothic Medium" panose="020B0603020102020204" pitchFamily="34" charset="0"/>
              </a:defRPr>
            </a:lvl2pPr>
            <a:lvl3pPr marL="1143000" indent="-228600">
              <a:spcBef>
                <a:spcPct val="20000"/>
              </a:spcBef>
              <a:buFont typeface="Arial" panose="020B0604020202020204" pitchFamily="34" charset="0"/>
              <a:buChar char="•"/>
              <a:defRPr sz="2400">
                <a:solidFill>
                  <a:schemeClr val="bg1"/>
                </a:solidFill>
                <a:latin typeface="Franklin Gothic Medium" panose="020B0603020102020204" pitchFamily="34" charset="0"/>
              </a:defRPr>
            </a:lvl3pPr>
            <a:lvl4pPr marL="1600200" indent="-228600">
              <a:spcBef>
                <a:spcPct val="20000"/>
              </a:spcBef>
              <a:buFont typeface="Arial" panose="020B0604020202020204" pitchFamily="34" charset="0"/>
              <a:buChar char="–"/>
              <a:defRPr sz="2000">
                <a:solidFill>
                  <a:schemeClr val="bg1"/>
                </a:solidFill>
                <a:latin typeface="Franklin Gothic Medium" panose="020B0603020102020204" pitchFamily="34" charset="0"/>
              </a:defRPr>
            </a:lvl4pPr>
            <a:lvl5pPr marL="2057400" indent="-228600">
              <a:spcBef>
                <a:spcPct val="20000"/>
              </a:spcBef>
              <a:buFont typeface="Arial" panose="020B0604020202020204" pitchFamily="34" charset="0"/>
              <a:buChar char="»"/>
              <a:defRPr sz="2000">
                <a:solidFill>
                  <a:schemeClr val="bg1"/>
                </a:solidFill>
                <a:latin typeface="Franklin Gothic Medium" panose="020B06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Medium" panose="020B06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000" b="0" i="0" u="none" strike="noStrike" kern="1200" cap="none" spc="0" normalizeH="0" baseline="0" noProof="0" dirty="0">
                <a:ln>
                  <a:noFill/>
                </a:ln>
                <a:solidFill>
                  <a:srgbClr val="FED05E"/>
                </a:solidFill>
                <a:effectLst/>
                <a:uLnTx/>
                <a:uFillTx/>
                <a:latin typeface="Arial" panose="020B0604020202020204" pitchFamily="34" charset="0"/>
                <a:ea typeface="+mn-ea"/>
                <a:cs typeface="Arial" charset="0"/>
              </a:rPr>
              <a:t>Success Factor 4 - </a:t>
            </a:r>
            <a:r>
              <a:rPr kumimoji="0" lang="en-US" sz="4000" b="1" i="0" u="none" strike="noStrike" kern="1200" cap="none" spc="0" normalizeH="0" baseline="0" noProof="0" dirty="0">
                <a:ln>
                  <a:noFill/>
                </a:ln>
                <a:solidFill>
                  <a:srgbClr val="FFFFFF"/>
                </a:solidFill>
                <a:effectLst/>
                <a:uLnTx/>
                <a:uFillTx/>
                <a:latin typeface="Arial" charset="0"/>
                <a:ea typeface="+mn-ea"/>
                <a:cs typeface="Arial" charset="0"/>
              </a:rPr>
              <a:t>Retaining Members</a:t>
            </a:r>
            <a:endParaRPr kumimoji="0" lang="en-US" altLang="en-US" sz="4000" b="0" i="0" u="none" strike="noStrike" kern="1200" cap="none" spc="0" normalizeH="0" baseline="0" noProof="0" dirty="0">
              <a:ln>
                <a:noFill/>
              </a:ln>
              <a:solidFill>
                <a:srgbClr val="FED05E"/>
              </a:solidFill>
              <a:effectLst/>
              <a:uLnTx/>
              <a:uFillTx/>
              <a:latin typeface="Arial" panose="020B0604020202020204" pitchFamily="34" charset="0"/>
              <a:ea typeface="+mn-ea"/>
              <a:cs typeface="Arial" charset="0"/>
            </a:endParaRPr>
          </a:p>
        </p:txBody>
      </p:sp>
      <p:graphicFrame>
        <p:nvGraphicFramePr>
          <p:cNvPr id="5" name="Table 4">
            <a:extLst>
              <a:ext uri="{FF2B5EF4-FFF2-40B4-BE49-F238E27FC236}">
                <a16:creationId xmlns:a16="http://schemas.microsoft.com/office/drawing/2014/main" id="{AE0A8D34-89BF-2AF6-0342-D51399E44F30}"/>
              </a:ext>
            </a:extLst>
          </p:cNvPr>
          <p:cNvGraphicFramePr>
            <a:graphicFrameLocks noGrp="1"/>
          </p:cNvGraphicFramePr>
          <p:nvPr/>
        </p:nvGraphicFramePr>
        <p:xfrm>
          <a:off x="609600" y="1447800"/>
          <a:ext cx="11277600" cy="4632262"/>
        </p:xfrm>
        <a:graphic>
          <a:graphicData uri="http://schemas.openxmlformats.org/drawingml/2006/table">
            <a:tbl>
              <a:tblPr firstRow="1" firstCol="1" lastRow="1" lastCol="1" bandRow="1" bandCol="1">
                <a:tableStyleId>{5C22544A-7EE6-4342-B048-85BDC9FD1C3A}</a:tableStyleId>
              </a:tblPr>
              <a:tblGrid>
                <a:gridCol w="7239000">
                  <a:extLst>
                    <a:ext uri="{9D8B030D-6E8A-4147-A177-3AD203B41FA5}">
                      <a16:colId xmlns:a16="http://schemas.microsoft.com/office/drawing/2014/main" val="4017650538"/>
                    </a:ext>
                  </a:extLst>
                </a:gridCol>
                <a:gridCol w="4038600">
                  <a:extLst>
                    <a:ext uri="{9D8B030D-6E8A-4147-A177-3AD203B41FA5}">
                      <a16:colId xmlns:a16="http://schemas.microsoft.com/office/drawing/2014/main" val="1941389826"/>
                    </a:ext>
                  </a:extLst>
                </a:gridCol>
              </a:tblGrid>
              <a:tr h="3561016">
                <a:tc gridSpan="2">
                  <a:txBody>
                    <a:bodyPr/>
                    <a:lstStyle/>
                    <a:p>
                      <a:pPr marL="0" marR="0">
                        <a:lnSpc>
                          <a:spcPct val="115000"/>
                        </a:lnSpc>
                        <a:spcBef>
                          <a:spcPts val="0"/>
                        </a:spcBef>
                        <a:spcAft>
                          <a:spcPts val="0"/>
                        </a:spcAft>
                      </a:pPr>
                      <a:r>
                        <a:rPr lang="en-US" sz="3600" b="1" dirty="0">
                          <a:effectLst/>
                          <a:latin typeface="Arial" panose="020B0604020202020204" pitchFamily="34" charset="0"/>
                          <a:ea typeface="Calibri" panose="020F0502020204030204" pitchFamily="34" charset="0"/>
                          <a:cs typeface="Times New Roman" panose="02020603050405020304" pitchFamily="18" charset="0"/>
                        </a:rPr>
                        <a:t>Retaining Members</a:t>
                      </a:r>
                      <a:r>
                        <a:rPr lang="en-US" sz="3600" dirty="0">
                          <a:effectLst/>
                          <a:latin typeface="Arial" panose="020B0604020202020204" pitchFamily="34" charset="0"/>
                          <a:ea typeface="Calibri" panose="020F0502020204030204" pitchFamily="34" charset="0"/>
                          <a:cs typeface="Times New Roman" panose="02020603050405020304" pitchFamily="18" charset="0"/>
                        </a:rPr>
                        <a:t> -- How will we improve our club experience so members want to remain in Rotary?  How will we make our service projects more compelling for our members?  Intentional strategy(</a:t>
                      </a:r>
                      <a:r>
                        <a:rPr lang="en-US" sz="3600" dirty="0" err="1">
                          <a:effectLst/>
                          <a:latin typeface="Arial" panose="020B0604020202020204" pitchFamily="34" charset="0"/>
                          <a:ea typeface="Calibri" panose="020F0502020204030204" pitchFamily="34" charset="0"/>
                          <a:cs typeface="Times New Roman" panose="02020603050405020304" pitchFamily="18" charset="0"/>
                        </a:rPr>
                        <a:t>ies</a:t>
                      </a:r>
                      <a:r>
                        <a:rPr lang="en-US" sz="3600" dirty="0">
                          <a:effectLst/>
                          <a:latin typeface="Arial" panose="020B0604020202020204" pitchFamily="34" charset="0"/>
                          <a:ea typeface="Calibri" panose="020F0502020204030204" pitchFamily="34" charset="0"/>
                          <a:cs typeface="Times New Roman" panose="02020603050405020304" pitchFamily="18" charset="0"/>
                        </a:rPr>
                        <a:t>) we will use:</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100" dirty="0">
                          <a:effectLst/>
                        </a:rPr>
                        <a:t> </a:t>
                      </a:r>
                    </a:p>
                    <a:p>
                      <a:pPr marL="0" marR="0">
                        <a:lnSpc>
                          <a:spcPct val="115000"/>
                        </a:lnSpc>
                        <a:spcBef>
                          <a:spcPts val="0"/>
                        </a:spcBef>
                        <a:spcAft>
                          <a:spcPts val="0"/>
                        </a:spcAft>
                      </a:pPr>
                      <a:r>
                        <a:rPr lang="en-US" sz="1100" dirty="0">
                          <a:effectLst/>
                        </a:rPr>
                        <a:t> </a:t>
                      </a:r>
                    </a:p>
                    <a:p>
                      <a:pPr marL="0" marR="0">
                        <a:lnSpc>
                          <a:spcPct val="115000"/>
                        </a:lnSpc>
                        <a:spcBef>
                          <a:spcPts val="0"/>
                        </a:spcBef>
                        <a:spcAft>
                          <a:spcPts val="0"/>
                        </a:spcAft>
                      </a:pPr>
                      <a:r>
                        <a:rPr lang="en-US" sz="1100" dirty="0">
                          <a:effectLst/>
                        </a:rPr>
                        <a:t> </a:t>
                      </a:r>
                    </a:p>
                    <a:p>
                      <a:pPr marL="0" marR="0">
                        <a:lnSpc>
                          <a:spcPct val="115000"/>
                        </a:lnSpc>
                        <a:spcBef>
                          <a:spcPts val="0"/>
                        </a:spcBef>
                        <a:spcAft>
                          <a:spcPts val="0"/>
                        </a:spcAft>
                      </a:pPr>
                      <a:endParaRPr lang="en-US" sz="1100" dirty="0">
                        <a:effectLst/>
                      </a:endParaRPr>
                    </a:p>
                    <a:p>
                      <a:pPr marL="0" marR="0">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308890273"/>
                  </a:ext>
                </a:extLst>
              </a:tr>
              <a:tr h="149352">
                <a:tc>
                  <a:txBody>
                    <a:bodyPr/>
                    <a:lstStyle/>
                    <a:p>
                      <a:pPr marL="0" marR="0">
                        <a:lnSpc>
                          <a:spcPct val="115000"/>
                        </a:lnSpc>
                        <a:spcBef>
                          <a:spcPts val="0"/>
                        </a:spcBef>
                        <a:spcAft>
                          <a:spcPts val="0"/>
                        </a:spcAft>
                      </a:pPr>
                      <a:r>
                        <a:rPr lang="en-US" sz="3200" dirty="0">
                          <a:effectLst/>
                        </a:rPr>
                        <a:t>Who's responsible/accountable?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43062232"/>
                  </a:ext>
                </a:extLst>
              </a:tr>
            </a:tbl>
          </a:graphicData>
        </a:graphic>
      </p:graphicFrame>
    </p:spTree>
    <p:extLst>
      <p:ext uri="{BB962C8B-B14F-4D97-AF65-F5344CB8AC3E}">
        <p14:creationId xmlns:p14="http://schemas.microsoft.com/office/powerpoint/2010/main" val="409241436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F56241-8872-4C19-9310-93380C41D9BE}"/>
              </a:ext>
            </a:extLst>
          </p:cNvPr>
          <p:cNvSpPr txBox="1"/>
          <p:nvPr/>
        </p:nvSpPr>
        <p:spPr>
          <a:xfrm>
            <a:off x="2426596" y="3155689"/>
            <a:ext cx="3377933" cy="7692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399" b="1" i="0" u="none" strike="noStrike" kern="1200" cap="none" spc="0" normalizeH="0" baseline="0" noProof="0" dirty="0">
                <a:ln>
                  <a:noFill/>
                </a:ln>
                <a:solidFill>
                  <a:srgbClr val="FFFFFF"/>
                </a:solidFill>
                <a:effectLst/>
                <a:uLnTx/>
                <a:uFillTx/>
                <a:latin typeface="Arial" charset="0"/>
                <a:ea typeface="+mn-ea"/>
                <a:cs typeface="Arial" charset="0"/>
              </a:rPr>
              <a:t>Questions</a:t>
            </a:r>
            <a:r>
              <a:rPr kumimoji="0" lang="en-US" sz="4399" b="0"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3" name="TextBox 2">
            <a:extLst>
              <a:ext uri="{FF2B5EF4-FFF2-40B4-BE49-F238E27FC236}">
                <a16:creationId xmlns:a16="http://schemas.microsoft.com/office/drawing/2014/main" id="{96589932-D098-41A7-91D1-60F3A85E69F1}"/>
              </a:ext>
            </a:extLst>
          </p:cNvPr>
          <p:cNvSpPr txBox="1"/>
          <p:nvPr/>
        </p:nvSpPr>
        <p:spPr>
          <a:xfrm>
            <a:off x="7132344" y="3155689"/>
            <a:ext cx="3535656" cy="76931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399" b="1" i="0" u="none" strike="noStrike" kern="1200" cap="none" spc="0" normalizeH="0" baseline="0" noProof="0" dirty="0">
                <a:ln>
                  <a:noFill/>
                </a:ln>
                <a:solidFill>
                  <a:srgbClr val="FFFFFF"/>
                </a:solidFill>
                <a:effectLst/>
                <a:uLnTx/>
                <a:uFillTx/>
                <a:latin typeface="Arial" charset="0"/>
                <a:ea typeface="+mn-ea"/>
                <a:cs typeface="Arial" charset="0"/>
              </a:rPr>
              <a:t>Comments</a:t>
            </a:r>
            <a:r>
              <a:rPr kumimoji="0" lang="en-US" sz="4399" b="0" i="0" u="none" strike="noStrike" kern="1200" cap="none" spc="0" normalizeH="0" baseline="0" noProof="0" dirty="0">
                <a:ln>
                  <a:noFill/>
                </a:ln>
                <a:solidFill>
                  <a:srgbClr val="FFFFFF"/>
                </a:solidFill>
                <a:effectLst/>
                <a:uLnTx/>
                <a:uFillTx/>
                <a:latin typeface="Arial" charset="0"/>
                <a:ea typeface="+mn-ea"/>
                <a:cs typeface="Arial" charset="0"/>
              </a:rPr>
              <a:t>?</a:t>
            </a:r>
          </a:p>
        </p:txBody>
      </p:sp>
      <p:pic>
        <p:nvPicPr>
          <p:cNvPr id="7" name="Picture 6" descr="The End | Herbie">
            <a:extLst>
              <a:ext uri="{FF2B5EF4-FFF2-40B4-BE49-F238E27FC236}">
                <a16:creationId xmlns:a16="http://schemas.microsoft.com/office/drawing/2014/main" id="{F9F039EA-4D50-4F24-9BF4-CC1D8EC8A1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0862" y="540587"/>
            <a:ext cx="4430275" cy="2492030"/>
          </a:xfrm>
          <a:prstGeom prst="rect">
            <a:avLst/>
          </a:prstGeom>
        </p:spPr>
      </p:pic>
      <p:grpSp>
        <p:nvGrpSpPr>
          <p:cNvPr id="8" name="Group 7">
            <a:extLst>
              <a:ext uri="{FF2B5EF4-FFF2-40B4-BE49-F238E27FC236}">
                <a16:creationId xmlns:a16="http://schemas.microsoft.com/office/drawing/2014/main" id="{574DF007-10C8-B359-7080-C0F6D955D79D}"/>
              </a:ext>
            </a:extLst>
          </p:cNvPr>
          <p:cNvGrpSpPr/>
          <p:nvPr/>
        </p:nvGrpSpPr>
        <p:grpSpPr>
          <a:xfrm>
            <a:off x="4327294" y="4871214"/>
            <a:ext cx="3537409" cy="1598334"/>
            <a:chOff x="1522412" y="1447800"/>
            <a:chExt cx="9753600" cy="4572000"/>
          </a:xfrm>
        </p:grpSpPr>
        <p:sp>
          <p:nvSpPr>
            <p:cNvPr id="9" name="Rectangle 8">
              <a:extLst>
                <a:ext uri="{FF2B5EF4-FFF2-40B4-BE49-F238E27FC236}">
                  <a16:creationId xmlns:a16="http://schemas.microsoft.com/office/drawing/2014/main" id="{E02247D0-6B55-B4E6-5AFD-CC1711D6F008}"/>
                </a:ext>
              </a:extLst>
            </p:cNvPr>
            <p:cNvSpPr/>
            <p:nvPr/>
          </p:nvSpPr>
          <p:spPr>
            <a:xfrm>
              <a:off x="1522412" y="1447800"/>
              <a:ext cx="9753600" cy="4572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Arial"/>
                <a:ea typeface="+mn-ea"/>
                <a:cs typeface="Arial"/>
              </a:endParaRPr>
            </a:p>
          </p:txBody>
        </p:sp>
        <p:pic>
          <p:nvPicPr>
            <p:cNvPr id="10" name="Picture 9">
              <a:extLst>
                <a:ext uri="{FF2B5EF4-FFF2-40B4-BE49-F238E27FC236}">
                  <a16:creationId xmlns:a16="http://schemas.microsoft.com/office/drawing/2014/main" id="{04BD37D7-7502-F3B5-E829-BD191E8D31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812" y="1600200"/>
              <a:ext cx="9424882" cy="4267200"/>
            </a:xfrm>
            <a:prstGeom prst="rect">
              <a:avLst/>
            </a:prstGeom>
          </p:spPr>
        </p:pic>
      </p:grpSp>
      <p:sp>
        <p:nvSpPr>
          <p:cNvPr id="4" name="Rectangle 3">
            <a:hlinkClick r:id="rId4" action="ppaction://hlinkpres?slideindex=1&amp;slidetitle="/>
          </p:cNvPr>
          <p:cNvSpPr/>
          <p:nvPr/>
        </p:nvSpPr>
        <p:spPr>
          <a:xfrm>
            <a:off x="7969231" y="4571703"/>
            <a:ext cx="4426468" cy="2415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Tree>
    <p:extLst>
      <p:ext uri="{BB962C8B-B14F-4D97-AF65-F5344CB8AC3E}">
        <p14:creationId xmlns:p14="http://schemas.microsoft.com/office/powerpoint/2010/main" val="70642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E863B-21D5-CE90-31C1-EEC72E3F271D}"/>
              </a:ext>
            </a:extLst>
          </p:cNvPr>
          <p:cNvSpPr>
            <a:spLocks noGrp="1"/>
          </p:cNvSpPr>
          <p:nvPr>
            <p:ph type="ctrTitle"/>
          </p:nvPr>
        </p:nvSpPr>
        <p:spPr>
          <a:xfrm>
            <a:off x="0" y="600075"/>
            <a:ext cx="12192000" cy="1009650"/>
          </a:xfrm>
        </p:spPr>
        <p:txBody>
          <a:bodyPr/>
          <a:lstStyle/>
          <a:p>
            <a:r>
              <a:rPr lang="en-US" dirty="0"/>
              <a:t>Why am I a Rotarian?</a:t>
            </a:r>
          </a:p>
        </p:txBody>
      </p:sp>
      <p:sp>
        <p:nvSpPr>
          <p:cNvPr id="4" name="TextBox 3">
            <a:extLst>
              <a:ext uri="{FF2B5EF4-FFF2-40B4-BE49-F238E27FC236}">
                <a16:creationId xmlns:a16="http://schemas.microsoft.com/office/drawing/2014/main" id="{66E53E63-41C4-8F2F-E3E5-D7EB64D8CCED}"/>
              </a:ext>
            </a:extLst>
          </p:cNvPr>
          <p:cNvSpPr txBox="1"/>
          <p:nvPr/>
        </p:nvSpPr>
        <p:spPr>
          <a:xfrm>
            <a:off x="0" y="2190750"/>
            <a:ext cx="12068175" cy="10350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26" b="0" i="0" u="none" strike="noStrike" kern="0" cap="none" spc="0" normalizeH="0" baseline="0" noProof="0" dirty="0">
                <a:ln>
                  <a:noFill/>
                </a:ln>
                <a:solidFill>
                  <a:srgbClr val="FFFFFF"/>
                </a:solidFill>
                <a:effectLst/>
                <a:uLnTx/>
                <a:uFillTx/>
                <a:latin typeface="Franklin Gothic Medium"/>
                <a:ea typeface="+mn-ea"/>
                <a:cs typeface="Arial"/>
              </a:rPr>
              <a:t>Why should my club grow its membership?</a:t>
            </a:r>
            <a:br>
              <a:rPr kumimoji="0" lang="en-US" sz="4326" b="0" i="0" u="none" strike="noStrike" kern="0" cap="none" spc="0" normalizeH="0" baseline="0" noProof="0" dirty="0">
                <a:ln>
                  <a:noFill/>
                </a:ln>
                <a:solidFill>
                  <a:srgbClr val="FFFFFF"/>
                </a:solidFill>
                <a:effectLst/>
                <a:uLnTx/>
                <a:uFillTx/>
                <a:latin typeface="Franklin Gothic Medium"/>
                <a:ea typeface="+mn-ea"/>
                <a:cs typeface="Arial"/>
              </a:rPr>
            </a:br>
            <a:endParaRPr kumimoji="0" lang="en-US" sz="1800" b="0" i="0" u="none" strike="noStrike" kern="1200" cap="none" spc="0" normalizeH="0" baseline="0" noProof="0" dirty="0">
              <a:ln>
                <a:noFill/>
              </a:ln>
              <a:solidFill>
                <a:srgbClr val="000000"/>
              </a:solidFill>
              <a:effectLst/>
              <a:uLnTx/>
              <a:uFillTx/>
              <a:latin typeface="Franklin Gothic Book"/>
              <a:ea typeface="+mn-ea"/>
              <a:cs typeface="Arial"/>
            </a:endParaRPr>
          </a:p>
        </p:txBody>
      </p:sp>
      <p:sp>
        <p:nvSpPr>
          <p:cNvPr id="5" name="TextBox 4">
            <a:extLst>
              <a:ext uri="{FF2B5EF4-FFF2-40B4-BE49-F238E27FC236}">
                <a16:creationId xmlns:a16="http://schemas.microsoft.com/office/drawing/2014/main" id="{585D9BE6-1CFE-1D01-CAB9-9FE5B5CACC94}"/>
              </a:ext>
            </a:extLst>
          </p:cNvPr>
          <p:cNvSpPr txBox="1"/>
          <p:nvPr/>
        </p:nvSpPr>
        <p:spPr>
          <a:xfrm>
            <a:off x="0" y="3648075"/>
            <a:ext cx="12191999" cy="10350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26" b="0" i="0" u="none" strike="noStrike" kern="0" cap="none" spc="0" normalizeH="0" baseline="0" noProof="0" dirty="0">
                <a:ln>
                  <a:noFill/>
                </a:ln>
                <a:solidFill>
                  <a:srgbClr val="FFFFFF"/>
                </a:solidFill>
                <a:effectLst/>
                <a:uLnTx/>
                <a:uFillTx/>
                <a:latin typeface="Franklin Gothic Medium"/>
                <a:ea typeface="+mn-ea"/>
                <a:cs typeface="Arial"/>
              </a:rPr>
              <a:t>Do I have my club membership chair?</a:t>
            </a:r>
            <a:br>
              <a:rPr kumimoji="0" lang="en-US" sz="4326" b="0" i="0" u="none" strike="noStrike" kern="0" cap="none" spc="0" normalizeH="0" baseline="0" noProof="0" dirty="0">
                <a:ln>
                  <a:noFill/>
                </a:ln>
                <a:solidFill>
                  <a:srgbClr val="FFFFFF"/>
                </a:solidFill>
                <a:effectLst/>
                <a:uLnTx/>
                <a:uFillTx/>
                <a:latin typeface="Franklin Gothic Medium"/>
                <a:ea typeface="+mn-ea"/>
                <a:cs typeface="Arial"/>
              </a:rPr>
            </a:br>
            <a:endParaRPr kumimoji="0" lang="en-US" sz="1800" b="0" i="0" u="none" strike="noStrike" kern="1200" cap="none" spc="0" normalizeH="0" baseline="0" noProof="0" dirty="0">
              <a:ln>
                <a:noFill/>
              </a:ln>
              <a:solidFill>
                <a:srgbClr val="000000"/>
              </a:solidFill>
              <a:effectLst/>
              <a:uLnTx/>
              <a:uFillTx/>
              <a:latin typeface="Franklin Gothic Book"/>
              <a:ea typeface="+mn-ea"/>
              <a:cs typeface="Arial"/>
            </a:endParaRPr>
          </a:p>
        </p:txBody>
      </p:sp>
      <p:sp>
        <p:nvSpPr>
          <p:cNvPr id="6" name="TextBox 5">
            <a:extLst>
              <a:ext uri="{FF2B5EF4-FFF2-40B4-BE49-F238E27FC236}">
                <a16:creationId xmlns:a16="http://schemas.microsoft.com/office/drawing/2014/main" id="{DDB6DDBD-7767-0937-4456-51700E1ED62F}"/>
              </a:ext>
            </a:extLst>
          </p:cNvPr>
          <p:cNvSpPr txBox="1"/>
          <p:nvPr/>
        </p:nvSpPr>
        <p:spPr>
          <a:xfrm>
            <a:off x="1" y="5295900"/>
            <a:ext cx="12192000" cy="7580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26" b="0" i="0" u="none" strike="noStrike" kern="0" cap="none" spc="0" normalizeH="0" baseline="0" noProof="0" dirty="0">
                <a:ln>
                  <a:noFill/>
                </a:ln>
                <a:solidFill>
                  <a:srgbClr val="FFFFFF"/>
                </a:solidFill>
                <a:effectLst/>
                <a:uLnTx/>
                <a:uFillTx/>
                <a:latin typeface="Franklin Gothic Medium"/>
                <a:ea typeface="+mn-ea"/>
                <a:cs typeface="Arial"/>
              </a:rPr>
              <a:t>Does my club have a membership plan?</a:t>
            </a:r>
            <a:endParaRPr kumimoji="0" lang="en-US" sz="1800" b="0" i="0" u="none" strike="noStrike" kern="1200" cap="none" spc="0" normalizeH="0" baseline="0" noProof="0" dirty="0">
              <a:ln>
                <a:noFill/>
              </a:ln>
              <a:solidFill>
                <a:srgbClr val="000000"/>
              </a:solidFill>
              <a:effectLst/>
              <a:uLnTx/>
              <a:uFillTx/>
              <a:latin typeface="Franklin Gothic Book"/>
              <a:ea typeface="+mn-ea"/>
              <a:cs typeface="Arial"/>
            </a:endParaRPr>
          </a:p>
        </p:txBody>
      </p:sp>
    </p:spTree>
    <p:extLst>
      <p:ext uri="{BB962C8B-B14F-4D97-AF65-F5344CB8AC3E}">
        <p14:creationId xmlns:p14="http://schemas.microsoft.com/office/powerpoint/2010/main" val="266021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C9AD25-1026-A841-A9AF-BFC5AC93AD75}"/>
              </a:ext>
            </a:extLst>
          </p:cNvPr>
          <p:cNvSpPr txBox="1"/>
          <p:nvPr/>
        </p:nvSpPr>
        <p:spPr>
          <a:xfrm>
            <a:off x="351378" y="846177"/>
            <a:ext cx="5582698" cy="517064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5DAA"/>
                </a:solidFill>
                <a:effectLst/>
                <a:uLnTx/>
                <a:uFillTx/>
                <a:latin typeface="Arial"/>
                <a:ea typeface="+mn-ea"/>
                <a:cs typeface="Arial"/>
              </a:rPr>
              <a:t>Every Club needs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5DAA"/>
                </a:solidFill>
                <a:effectLst/>
                <a:uLnTx/>
                <a:uFillTx/>
                <a:latin typeface="Arial"/>
                <a:ea typeface="+mn-ea"/>
                <a:cs typeface="Arial"/>
              </a:rPr>
              <a:t>MAP VISION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5DAA"/>
                </a:solidFill>
                <a:effectLst/>
                <a:uLnTx/>
                <a:uFillTx/>
                <a:latin typeface="Arial"/>
                <a:ea typeface="+mn-ea"/>
                <a:cs typeface="Arial"/>
              </a:rPr>
              <a:t>to Grow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5DAA"/>
                </a:solidFill>
                <a:effectLst/>
                <a:uLnTx/>
                <a:uFillTx/>
                <a:latin typeface="Arial"/>
                <a:ea typeface="+mn-ea"/>
                <a:cs typeface="Arial"/>
              </a:rPr>
              <a:t>Membership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descr="A group of people looking at a paper&#10;&#10;Description automatically generated with medium confidence">
            <a:extLst>
              <a:ext uri="{FF2B5EF4-FFF2-40B4-BE49-F238E27FC236}">
                <a16:creationId xmlns:a16="http://schemas.microsoft.com/office/drawing/2014/main" id="{F6D42A04-4860-0927-5413-7D6DDC139A28}"/>
              </a:ext>
            </a:extLst>
          </p:cNvPr>
          <p:cNvPicPr>
            <a:picLocks noChangeAspect="1"/>
          </p:cNvPicPr>
          <p:nvPr/>
        </p:nvPicPr>
        <p:blipFill rotWithShape="1">
          <a:blip r:embed="rId4">
            <a:extLst>
              <a:ext uri="{28A0092B-C50C-407E-A947-70E740481C1C}">
                <a14:useLocalDpi xmlns:a14="http://schemas.microsoft.com/office/drawing/2010/main" val="0"/>
              </a:ext>
            </a:extLst>
          </a:blip>
          <a:srcRect l="18211" r="21080"/>
          <a:stretch/>
        </p:blipFill>
        <p:spPr>
          <a:xfrm>
            <a:off x="6102096" y="0"/>
            <a:ext cx="6089904" cy="6858000"/>
          </a:xfrm>
          <a:prstGeom prst="rect">
            <a:avLst/>
          </a:prstGeom>
        </p:spPr>
      </p:pic>
    </p:spTree>
    <p:custDataLst>
      <p:tags r:id="rId1"/>
    </p:custDataLst>
    <p:extLst>
      <p:ext uri="{BB962C8B-B14F-4D97-AF65-F5344CB8AC3E}">
        <p14:creationId xmlns:p14="http://schemas.microsoft.com/office/powerpoint/2010/main" val="2511987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C9AD25-1026-A841-A9AF-BFC5AC93AD75}"/>
              </a:ext>
            </a:extLst>
          </p:cNvPr>
          <p:cNvSpPr txBox="1"/>
          <p:nvPr/>
        </p:nvSpPr>
        <p:spPr>
          <a:xfrm>
            <a:off x="66500" y="1191691"/>
            <a:ext cx="10982301"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5DAA"/>
                </a:solidFill>
                <a:effectLst/>
                <a:uLnTx/>
                <a:uFillTx/>
                <a:latin typeface="Arial"/>
                <a:ea typeface="+mn-ea"/>
                <a:cs typeface="Arial"/>
              </a:rPr>
              <a:t>MEMBERSHIP SYSTEM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6ED89579-03FB-E501-5391-407F44F55F45}"/>
              </a:ext>
            </a:extLst>
          </p:cNvPr>
          <p:cNvGrpSpPr/>
          <p:nvPr/>
        </p:nvGrpSpPr>
        <p:grpSpPr>
          <a:xfrm>
            <a:off x="71770" y="3481723"/>
            <a:ext cx="3023139" cy="1382533"/>
            <a:chOff x="71770" y="3481723"/>
            <a:chExt cx="3023139" cy="1382533"/>
          </a:xfrm>
          <a:solidFill>
            <a:srgbClr val="06B4E6"/>
          </a:solidFill>
        </p:grpSpPr>
        <p:sp>
          <p:nvSpPr>
            <p:cNvPr id="3" name="Freeform: Shape 2">
              <a:extLst>
                <a:ext uri="{FF2B5EF4-FFF2-40B4-BE49-F238E27FC236}">
                  <a16:creationId xmlns:a16="http://schemas.microsoft.com/office/drawing/2014/main" id="{74AB7391-BE42-5C4A-D6B3-ECD07F3F5F83}"/>
                </a:ext>
              </a:extLst>
            </p:cNvPr>
            <p:cNvSpPr/>
            <p:nvPr/>
          </p:nvSpPr>
          <p:spPr>
            <a:xfrm>
              <a:off x="71770" y="3481723"/>
              <a:ext cx="2304222" cy="1382533"/>
            </a:xfrm>
            <a:custGeom>
              <a:avLst/>
              <a:gdLst>
                <a:gd name="connsiteX0" fmla="*/ 0 w 2304222"/>
                <a:gd name="connsiteY0" fmla="*/ 138253 h 1382533"/>
                <a:gd name="connsiteX1" fmla="*/ 138253 w 2304222"/>
                <a:gd name="connsiteY1" fmla="*/ 0 h 1382533"/>
                <a:gd name="connsiteX2" fmla="*/ 2165969 w 2304222"/>
                <a:gd name="connsiteY2" fmla="*/ 0 h 1382533"/>
                <a:gd name="connsiteX3" fmla="*/ 2304222 w 2304222"/>
                <a:gd name="connsiteY3" fmla="*/ 138253 h 1382533"/>
                <a:gd name="connsiteX4" fmla="*/ 2304222 w 2304222"/>
                <a:gd name="connsiteY4" fmla="*/ 1244280 h 1382533"/>
                <a:gd name="connsiteX5" fmla="*/ 2165969 w 2304222"/>
                <a:gd name="connsiteY5" fmla="*/ 1382533 h 1382533"/>
                <a:gd name="connsiteX6" fmla="*/ 138253 w 2304222"/>
                <a:gd name="connsiteY6" fmla="*/ 1382533 h 1382533"/>
                <a:gd name="connsiteX7" fmla="*/ 0 w 2304222"/>
                <a:gd name="connsiteY7" fmla="*/ 1244280 h 1382533"/>
                <a:gd name="connsiteX8" fmla="*/ 0 w 2304222"/>
                <a:gd name="connsiteY8" fmla="*/ 138253 h 13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222" h="1382533">
                  <a:moveTo>
                    <a:pt x="0" y="138253"/>
                  </a:moveTo>
                  <a:cubicBezTo>
                    <a:pt x="0" y="61898"/>
                    <a:pt x="61898" y="0"/>
                    <a:pt x="138253" y="0"/>
                  </a:cubicBezTo>
                  <a:lnTo>
                    <a:pt x="2165969" y="0"/>
                  </a:lnTo>
                  <a:cubicBezTo>
                    <a:pt x="2242324" y="0"/>
                    <a:pt x="2304222" y="61898"/>
                    <a:pt x="2304222" y="138253"/>
                  </a:cubicBezTo>
                  <a:lnTo>
                    <a:pt x="2304222" y="1244280"/>
                  </a:lnTo>
                  <a:cubicBezTo>
                    <a:pt x="2304222" y="1320635"/>
                    <a:pt x="2242324" y="1382533"/>
                    <a:pt x="2165969" y="1382533"/>
                  </a:cubicBezTo>
                  <a:lnTo>
                    <a:pt x="138253" y="1382533"/>
                  </a:lnTo>
                  <a:cubicBezTo>
                    <a:pt x="61898" y="1382533"/>
                    <a:pt x="0" y="1320635"/>
                    <a:pt x="0" y="1244280"/>
                  </a:cubicBezTo>
                  <a:lnTo>
                    <a:pt x="0" y="138253"/>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4793" tIns="154793" rIns="154793" bIns="154793"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Pipeline</a:t>
              </a:r>
            </a:p>
          </p:txBody>
        </p:sp>
        <p:sp>
          <p:nvSpPr>
            <p:cNvPr id="4" name="Freeform: Shape 3">
              <a:extLst>
                <a:ext uri="{FF2B5EF4-FFF2-40B4-BE49-F238E27FC236}">
                  <a16:creationId xmlns:a16="http://schemas.microsoft.com/office/drawing/2014/main" id="{C0EC8979-4B0E-12A7-EC47-55857EA13AE7}"/>
                </a:ext>
              </a:extLst>
            </p:cNvPr>
            <p:cNvSpPr/>
            <p:nvPr/>
          </p:nvSpPr>
          <p:spPr>
            <a:xfrm>
              <a:off x="2606414" y="3887266"/>
              <a:ext cx="488495" cy="571447"/>
            </a:xfrm>
            <a:custGeom>
              <a:avLst/>
              <a:gdLst>
                <a:gd name="connsiteX0" fmla="*/ 0 w 488495"/>
                <a:gd name="connsiteY0" fmla="*/ 114289 h 571447"/>
                <a:gd name="connsiteX1" fmla="*/ 244248 w 488495"/>
                <a:gd name="connsiteY1" fmla="*/ 114289 h 571447"/>
                <a:gd name="connsiteX2" fmla="*/ 244248 w 488495"/>
                <a:gd name="connsiteY2" fmla="*/ 0 h 571447"/>
                <a:gd name="connsiteX3" fmla="*/ 488495 w 488495"/>
                <a:gd name="connsiteY3" fmla="*/ 285724 h 571447"/>
                <a:gd name="connsiteX4" fmla="*/ 244248 w 488495"/>
                <a:gd name="connsiteY4" fmla="*/ 571447 h 571447"/>
                <a:gd name="connsiteX5" fmla="*/ 244248 w 488495"/>
                <a:gd name="connsiteY5" fmla="*/ 457158 h 571447"/>
                <a:gd name="connsiteX6" fmla="*/ 0 w 488495"/>
                <a:gd name="connsiteY6" fmla="*/ 457158 h 571447"/>
                <a:gd name="connsiteX7" fmla="*/ 0 w 488495"/>
                <a:gd name="connsiteY7" fmla="*/ 114289 h 57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495" h="571447">
                  <a:moveTo>
                    <a:pt x="0" y="114289"/>
                  </a:moveTo>
                  <a:lnTo>
                    <a:pt x="244248" y="114289"/>
                  </a:lnTo>
                  <a:lnTo>
                    <a:pt x="244248" y="0"/>
                  </a:lnTo>
                  <a:lnTo>
                    <a:pt x="488495" y="285724"/>
                  </a:lnTo>
                  <a:lnTo>
                    <a:pt x="244248" y="571447"/>
                  </a:lnTo>
                  <a:lnTo>
                    <a:pt x="244248" y="457158"/>
                  </a:lnTo>
                  <a:lnTo>
                    <a:pt x="0" y="457158"/>
                  </a:lnTo>
                  <a:lnTo>
                    <a:pt x="0" y="114289"/>
                  </a:lnTo>
                  <a:close/>
                </a:path>
              </a:pathLst>
            </a:custGeom>
            <a:solidFill>
              <a:srgbClr val="ABB0C6"/>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4289" rIns="146548" bIns="114289"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692275A2-E355-96FB-332C-F63266153EE6}"/>
              </a:ext>
            </a:extLst>
          </p:cNvPr>
          <p:cNvGrpSpPr/>
          <p:nvPr/>
        </p:nvGrpSpPr>
        <p:grpSpPr>
          <a:xfrm>
            <a:off x="3297681" y="3481723"/>
            <a:ext cx="3023139" cy="1382533"/>
            <a:chOff x="3297681" y="3481723"/>
            <a:chExt cx="3023139" cy="1382533"/>
          </a:xfrm>
          <a:solidFill>
            <a:srgbClr val="D9185C"/>
          </a:solidFill>
        </p:grpSpPr>
        <p:sp>
          <p:nvSpPr>
            <p:cNvPr id="6" name="Freeform: Shape 5">
              <a:extLst>
                <a:ext uri="{FF2B5EF4-FFF2-40B4-BE49-F238E27FC236}">
                  <a16:creationId xmlns:a16="http://schemas.microsoft.com/office/drawing/2014/main" id="{58639B81-52DE-A975-6426-61BB2D22C1C4}"/>
                </a:ext>
              </a:extLst>
            </p:cNvPr>
            <p:cNvSpPr/>
            <p:nvPr/>
          </p:nvSpPr>
          <p:spPr>
            <a:xfrm>
              <a:off x="3297681" y="3481723"/>
              <a:ext cx="2304222" cy="1382533"/>
            </a:xfrm>
            <a:custGeom>
              <a:avLst/>
              <a:gdLst>
                <a:gd name="connsiteX0" fmla="*/ 0 w 2304222"/>
                <a:gd name="connsiteY0" fmla="*/ 138253 h 1382533"/>
                <a:gd name="connsiteX1" fmla="*/ 138253 w 2304222"/>
                <a:gd name="connsiteY1" fmla="*/ 0 h 1382533"/>
                <a:gd name="connsiteX2" fmla="*/ 2165969 w 2304222"/>
                <a:gd name="connsiteY2" fmla="*/ 0 h 1382533"/>
                <a:gd name="connsiteX3" fmla="*/ 2304222 w 2304222"/>
                <a:gd name="connsiteY3" fmla="*/ 138253 h 1382533"/>
                <a:gd name="connsiteX4" fmla="*/ 2304222 w 2304222"/>
                <a:gd name="connsiteY4" fmla="*/ 1244280 h 1382533"/>
                <a:gd name="connsiteX5" fmla="*/ 2165969 w 2304222"/>
                <a:gd name="connsiteY5" fmla="*/ 1382533 h 1382533"/>
                <a:gd name="connsiteX6" fmla="*/ 138253 w 2304222"/>
                <a:gd name="connsiteY6" fmla="*/ 1382533 h 1382533"/>
                <a:gd name="connsiteX7" fmla="*/ 0 w 2304222"/>
                <a:gd name="connsiteY7" fmla="*/ 1244280 h 1382533"/>
                <a:gd name="connsiteX8" fmla="*/ 0 w 2304222"/>
                <a:gd name="connsiteY8" fmla="*/ 138253 h 13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222" h="1382533">
                  <a:moveTo>
                    <a:pt x="0" y="138253"/>
                  </a:moveTo>
                  <a:cubicBezTo>
                    <a:pt x="0" y="61898"/>
                    <a:pt x="61898" y="0"/>
                    <a:pt x="138253" y="0"/>
                  </a:cubicBezTo>
                  <a:lnTo>
                    <a:pt x="2165969" y="0"/>
                  </a:lnTo>
                  <a:cubicBezTo>
                    <a:pt x="2242324" y="0"/>
                    <a:pt x="2304222" y="61898"/>
                    <a:pt x="2304222" y="138253"/>
                  </a:cubicBezTo>
                  <a:lnTo>
                    <a:pt x="2304222" y="1244280"/>
                  </a:lnTo>
                  <a:cubicBezTo>
                    <a:pt x="2304222" y="1320635"/>
                    <a:pt x="2242324" y="1382533"/>
                    <a:pt x="2165969" y="1382533"/>
                  </a:cubicBezTo>
                  <a:lnTo>
                    <a:pt x="138253" y="1382533"/>
                  </a:lnTo>
                  <a:cubicBezTo>
                    <a:pt x="61898" y="1382533"/>
                    <a:pt x="0" y="1320635"/>
                    <a:pt x="0" y="1244280"/>
                  </a:cubicBezTo>
                  <a:lnTo>
                    <a:pt x="0" y="138253"/>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4793" tIns="154793" rIns="154793" bIns="154793"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Attraction</a:t>
              </a:r>
            </a:p>
          </p:txBody>
        </p:sp>
        <p:sp>
          <p:nvSpPr>
            <p:cNvPr id="7" name="Freeform: Shape 6">
              <a:extLst>
                <a:ext uri="{FF2B5EF4-FFF2-40B4-BE49-F238E27FC236}">
                  <a16:creationId xmlns:a16="http://schemas.microsoft.com/office/drawing/2014/main" id="{A1A2B033-0D88-D803-8CAA-1930237CCC38}"/>
                </a:ext>
              </a:extLst>
            </p:cNvPr>
            <p:cNvSpPr/>
            <p:nvPr/>
          </p:nvSpPr>
          <p:spPr>
            <a:xfrm>
              <a:off x="5832325" y="3887266"/>
              <a:ext cx="488495" cy="571447"/>
            </a:xfrm>
            <a:custGeom>
              <a:avLst/>
              <a:gdLst>
                <a:gd name="connsiteX0" fmla="*/ 0 w 488495"/>
                <a:gd name="connsiteY0" fmla="*/ 114289 h 571447"/>
                <a:gd name="connsiteX1" fmla="*/ 244248 w 488495"/>
                <a:gd name="connsiteY1" fmla="*/ 114289 h 571447"/>
                <a:gd name="connsiteX2" fmla="*/ 244248 w 488495"/>
                <a:gd name="connsiteY2" fmla="*/ 0 h 571447"/>
                <a:gd name="connsiteX3" fmla="*/ 488495 w 488495"/>
                <a:gd name="connsiteY3" fmla="*/ 285724 h 571447"/>
                <a:gd name="connsiteX4" fmla="*/ 244248 w 488495"/>
                <a:gd name="connsiteY4" fmla="*/ 571447 h 571447"/>
                <a:gd name="connsiteX5" fmla="*/ 244248 w 488495"/>
                <a:gd name="connsiteY5" fmla="*/ 457158 h 571447"/>
                <a:gd name="connsiteX6" fmla="*/ 0 w 488495"/>
                <a:gd name="connsiteY6" fmla="*/ 457158 h 571447"/>
                <a:gd name="connsiteX7" fmla="*/ 0 w 488495"/>
                <a:gd name="connsiteY7" fmla="*/ 114289 h 57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495" h="571447">
                  <a:moveTo>
                    <a:pt x="0" y="114289"/>
                  </a:moveTo>
                  <a:lnTo>
                    <a:pt x="244248" y="114289"/>
                  </a:lnTo>
                  <a:lnTo>
                    <a:pt x="244248" y="0"/>
                  </a:lnTo>
                  <a:lnTo>
                    <a:pt x="488495" y="285724"/>
                  </a:lnTo>
                  <a:lnTo>
                    <a:pt x="244248" y="571447"/>
                  </a:lnTo>
                  <a:lnTo>
                    <a:pt x="244248" y="457158"/>
                  </a:lnTo>
                  <a:lnTo>
                    <a:pt x="0" y="457158"/>
                  </a:lnTo>
                  <a:lnTo>
                    <a:pt x="0" y="114289"/>
                  </a:lnTo>
                  <a:close/>
                </a:path>
              </a:pathLst>
            </a:custGeom>
            <a:solidFill>
              <a:srgbClr val="ABB0C6"/>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4289" rIns="146548" bIns="114289"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061E967F-2697-E553-179E-84485038ADEE}"/>
              </a:ext>
            </a:extLst>
          </p:cNvPr>
          <p:cNvGrpSpPr/>
          <p:nvPr/>
        </p:nvGrpSpPr>
        <p:grpSpPr>
          <a:xfrm>
            <a:off x="6523592" y="3481723"/>
            <a:ext cx="3023139" cy="1382533"/>
            <a:chOff x="6523592" y="3481723"/>
            <a:chExt cx="3023139" cy="1382533"/>
          </a:xfrm>
          <a:solidFill>
            <a:srgbClr val="009999"/>
          </a:solidFill>
        </p:grpSpPr>
        <p:sp>
          <p:nvSpPr>
            <p:cNvPr id="8" name="Freeform: Shape 7">
              <a:extLst>
                <a:ext uri="{FF2B5EF4-FFF2-40B4-BE49-F238E27FC236}">
                  <a16:creationId xmlns:a16="http://schemas.microsoft.com/office/drawing/2014/main" id="{7FEFCBB5-7852-3839-90E9-7D8A2128809D}"/>
                </a:ext>
              </a:extLst>
            </p:cNvPr>
            <p:cNvSpPr/>
            <p:nvPr/>
          </p:nvSpPr>
          <p:spPr>
            <a:xfrm>
              <a:off x="6523592" y="3481723"/>
              <a:ext cx="2304222" cy="1382533"/>
            </a:xfrm>
            <a:custGeom>
              <a:avLst/>
              <a:gdLst>
                <a:gd name="connsiteX0" fmla="*/ 0 w 2304222"/>
                <a:gd name="connsiteY0" fmla="*/ 138253 h 1382533"/>
                <a:gd name="connsiteX1" fmla="*/ 138253 w 2304222"/>
                <a:gd name="connsiteY1" fmla="*/ 0 h 1382533"/>
                <a:gd name="connsiteX2" fmla="*/ 2165969 w 2304222"/>
                <a:gd name="connsiteY2" fmla="*/ 0 h 1382533"/>
                <a:gd name="connsiteX3" fmla="*/ 2304222 w 2304222"/>
                <a:gd name="connsiteY3" fmla="*/ 138253 h 1382533"/>
                <a:gd name="connsiteX4" fmla="*/ 2304222 w 2304222"/>
                <a:gd name="connsiteY4" fmla="*/ 1244280 h 1382533"/>
                <a:gd name="connsiteX5" fmla="*/ 2165969 w 2304222"/>
                <a:gd name="connsiteY5" fmla="*/ 1382533 h 1382533"/>
                <a:gd name="connsiteX6" fmla="*/ 138253 w 2304222"/>
                <a:gd name="connsiteY6" fmla="*/ 1382533 h 1382533"/>
                <a:gd name="connsiteX7" fmla="*/ 0 w 2304222"/>
                <a:gd name="connsiteY7" fmla="*/ 1244280 h 1382533"/>
                <a:gd name="connsiteX8" fmla="*/ 0 w 2304222"/>
                <a:gd name="connsiteY8" fmla="*/ 138253 h 13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222" h="1382533">
                  <a:moveTo>
                    <a:pt x="0" y="138253"/>
                  </a:moveTo>
                  <a:cubicBezTo>
                    <a:pt x="0" y="61898"/>
                    <a:pt x="61898" y="0"/>
                    <a:pt x="138253" y="0"/>
                  </a:cubicBezTo>
                  <a:lnTo>
                    <a:pt x="2165969" y="0"/>
                  </a:lnTo>
                  <a:cubicBezTo>
                    <a:pt x="2242324" y="0"/>
                    <a:pt x="2304222" y="61898"/>
                    <a:pt x="2304222" y="138253"/>
                  </a:cubicBezTo>
                  <a:lnTo>
                    <a:pt x="2304222" y="1244280"/>
                  </a:lnTo>
                  <a:cubicBezTo>
                    <a:pt x="2304222" y="1320635"/>
                    <a:pt x="2242324" y="1382533"/>
                    <a:pt x="2165969" y="1382533"/>
                  </a:cubicBezTo>
                  <a:lnTo>
                    <a:pt x="138253" y="1382533"/>
                  </a:lnTo>
                  <a:cubicBezTo>
                    <a:pt x="61898" y="1382533"/>
                    <a:pt x="0" y="1320635"/>
                    <a:pt x="0" y="1244280"/>
                  </a:cubicBezTo>
                  <a:lnTo>
                    <a:pt x="0" y="138253"/>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4793" tIns="154793" rIns="154793" bIns="154793"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Onboarding</a:t>
              </a:r>
            </a:p>
          </p:txBody>
        </p:sp>
        <p:sp>
          <p:nvSpPr>
            <p:cNvPr id="10" name="Freeform: Shape 9">
              <a:extLst>
                <a:ext uri="{FF2B5EF4-FFF2-40B4-BE49-F238E27FC236}">
                  <a16:creationId xmlns:a16="http://schemas.microsoft.com/office/drawing/2014/main" id="{4D1F0C7B-00D9-449C-D149-EB11875D5E51}"/>
                </a:ext>
              </a:extLst>
            </p:cNvPr>
            <p:cNvSpPr/>
            <p:nvPr/>
          </p:nvSpPr>
          <p:spPr>
            <a:xfrm>
              <a:off x="9058236" y="3887266"/>
              <a:ext cx="488495" cy="571447"/>
            </a:xfrm>
            <a:custGeom>
              <a:avLst/>
              <a:gdLst>
                <a:gd name="connsiteX0" fmla="*/ 0 w 488495"/>
                <a:gd name="connsiteY0" fmla="*/ 114289 h 571447"/>
                <a:gd name="connsiteX1" fmla="*/ 244248 w 488495"/>
                <a:gd name="connsiteY1" fmla="*/ 114289 h 571447"/>
                <a:gd name="connsiteX2" fmla="*/ 244248 w 488495"/>
                <a:gd name="connsiteY2" fmla="*/ 0 h 571447"/>
                <a:gd name="connsiteX3" fmla="*/ 488495 w 488495"/>
                <a:gd name="connsiteY3" fmla="*/ 285724 h 571447"/>
                <a:gd name="connsiteX4" fmla="*/ 244248 w 488495"/>
                <a:gd name="connsiteY4" fmla="*/ 571447 h 571447"/>
                <a:gd name="connsiteX5" fmla="*/ 244248 w 488495"/>
                <a:gd name="connsiteY5" fmla="*/ 457158 h 571447"/>
                <a:gd name="connsiteX6" fmla="*/ 0 w 488495"/>
                <a:gd name="connsiteY6" fmla="*/ 457158 h 571447"/>
                <a:gd name="connsiteX7" fmla="*/ 0 w 488495"/>
                <a:gd name="connsiteY7" fmla="*/ 114289 h 57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495" h="571447">
                  <a:moveTo>
                    <a:pt x="0" y="114289"/>
                  </a:moveTo>
                  <a:lnTo>
                    <a:pt x="244248" y="114289"/>
                  </a:lnTo>
                  <a:lnTo>
                    <a:pt x="244248" y="0"/>
                  </a:lnTo>
                  <a:lnTo>
                    <a:pt x="488495" y="285724"/>
                  </a:lnTo>
                  <a:lnTo>
                    <a:pt x="244248" y="571447"/>
                  </a:lnTo>
                  <a:lnTo>
                    <a:pt x="244248" y="457158"/>
                  </a:lnTo>
                  <a:lnTo>
                    <a:pt x="0" y="457158"/>
                  </a:lnTo>
                  <a:lnTo>
                    <a:pt x="0" y="114289"/>
                  </a:lnTo>
                  <a:close/>
                </a:path>
              </a:pathLst>
            </a:custGeom>
            <a:solidFill>
              <a:srgbClr val="ABB0C6"/>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4289" rIns="146548" bIns="114289"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Freeform: Shape 10">
            <a:extLst>
              <a:ext uri="{FF2B5EF4-FFF2-40B4-BE49-F238E27FC236}">
                <a16:creationId xmlns:a16="http://schemas.microsoft.com/office/drawing/2014/main" id="{657400F0-5709-6E8A-0941-BDEBE9876B0F}"/>
              </a:ext>
            </a:extLst>
          </p:cNvPr>
          <p:cNvSpPr/>
          <p:nvPr/>
        </p:nvSpPr>
        <p:spPr>
          <a:xfrm>
            <a:off x="9585586" y="3481723"/>
            <a:ext cx="2534643" cy="1382533"/>
          </a:xfrm>
          <a:custGeom>
            <a:avLst/>
            <a:gdLst>
              <a:gd name="connsiteX0" fmla="*/ 0 w 2304222"/>
              <a:gd name="connsiteY0" fmla="*/ 138253 h 1382533"/>
              <a:gd name="connsiteX1" fmla="*/ 138253 w 2304222"/>
              <a:gd name="connsiteY1" fmla="*/ 0 h 1382533"/>
              <a:gd name="connsiteX2" fmla="*/ 2165969 w 2304222"/>
              <a:gd name="connsiteY2" fmla="*/ 0 h 1382533"/>
              <a:gd name="connsiteX3" fmla="*/ 2304222 w 2304222"/>
              <a:gd name="connsiteY3" fmla="*/ 138253 h 1382533"/>
              <a:gd name="connsiteX4" fmla="*/ 2304222 w 2304222"/>
              <a:gd name="connsiteY4" fmla="*/ 1244280 h 1382533"/>
              <a:gd name="connsiteX5" fmla="*/ 2165969 w 2304222"/>
              <a:gd name="connsiteY5" fmla="*/ 1382533 h 1382533"/>
              <a:gd name="connsiteX6" fmla="*/ 138253 w 2304222"/>
              <a:gd name="connsiteY6" fmla="*/ 1382533 h 1382533"/>
              <a:gd name="connsiteX7" fmla="*/ 0 w 2304222"/>
              <a:gd name="connsiteY7" fmla="*/ 1244280 h 1382533"/>
              <a:gd name="connsiteX8" fmla="*/ 0 w 2304222"/>
              <a:gd name="connsiteY8" fmla="*/ 138253 h 13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222" h="1382533">
                <a:moveTo>
                  <a:pt x="0" y="138253"/>
                </a:moveTo>
                <a:cubicBezTo>
                  <a:pt x="0" y="61898"/>
                  <a:pt x="61898" y="0"/>
                  <a:pt x="138253" y="0"/>
                </a:cubicBezTo>
                <a:lnTo>
                  <a:pt x="2165969" y="0"/>
                </a:lnTo>
                <a:cubicBezTo>
                  <a:pt x="2242324" y="0"/>
                  <a:pt x="2304222" y="61898"/>
                  <a:pt x="2304222" y="138253"/>
                </a:cubicBezTo>
                <a:lnTo>
                  <a:pt x="2304222" y="1244280"/>
                </a:lnTo>
                <a:cubicBezTo>
                  <a:pt x="2304222" y="1320635"/>
                  <a:pt x="2242324" y="1382533"/>
                  <a:pt x="2165969" y="1382533"/>
                </a:cubicBezTo>
                <a:lnTo>
                  <a:pt x="138253" y="1382533"/>
                </a:lnTo>
                <a:cubicBezTo>
                  <a:pt x="61898" y="1382533"/>
                  <a:pt x="0" y="1320635"/>
                  <a:pt x="0" y="1244280"/>
                </a:cubicBezTo>
                <a:lnTo>
                  <a:pt x="0" y="138253"/>
                </a:lnTo>
                <a:close/>
              </a:path>
            </a:pathLst>
          </a:custGeom>
          <a:solidFill>
            <a:srgbClr val="87217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4793" tIns="154793" rIns="154793" bIns="154793"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Engagement</a:t>
            </a:r>
          </a:p>
        </p:txBody>
      </p:sp>
    </p:spTree>
    <p:custDataLst>
      <p:tags r:id="rId1"/>
    </p:custDataLst>
    <p:extLst>
      <p:ext uri="{BB962C8B-B14F-4D97-AF65-F5344CB8AC3E}">
        <p14:creationId xmlns:p14="http://schemas.microsoft.com/office/powerpoint/2010/main" val="408032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C9AD25-1026-A841-A9AF-BFC5AC93AD75}"/>
              </a:ext>
            </a:extLst>
          </p:cNvPr>
          <p:cNvSpPr txBox="1"/>
          <p:nvPr/>
        </p:nvSpPr>
        <p:spPr>
          <a:xfrm>
            <a:off x="71770" y="1098926"/>
            <a:ext cx="10982301"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5DAA"/>
                </a:solidFill>
                <a:effectLst/>
                <a:uLnTx/>
                <a:uFillTx/>
                <a:latin typeface="Arial"/>
                <a:ea typeface="+mn-ea"/>
                <a:cs typeface="Arial"/>
              </a:rPr>
              <a:t>OUTCOMES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1" name="Diagram 10">
            <a:extLst>
              <a:ext uri="{FF2B5EF4-FFF2-40B4-BE49-F238E27FC236}">
                <a16:creationId xmlns:a16="http://schemas.microsoft.com/office/drawing/2014/main" id="{EBA37E71-4646-D363-7E34-223EAA567D79}"/>
              </a:ext>
            </a:extLst>
          </p:cNvPr>
          <p:cNvGraphicFramePr/>
          <p:nvPr/>
        </p:nvGraphicFramePr>
        <p:xfrm>
          <a:off x="2580362" y="2617940"/>
          <a:ext cx="9043791" cy="34292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08021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A045348D-DB17-C5E5-F29A-4B7689E27D6E}"/>
              </a:ext>
            </a:extLst>
          </p:cNvPr>
          <p:cNvPicPr>
            <a:picLocks noChangeAspect="1"/>
          </p:cNvPicPr>
          <p:nvPr/>
        </p:nvPicPr>
        <p:blipFill rotWithShape="1">
          <a:blip r:embed="rId4">
            <a:extLst>
              <a:ext uri="{28A0092B-C50C-407E-A947-70E740481C1C}">
                <a14:useLocalDpi xmlns:a14="http://schemas.microsoft.com/office/drawing/2010/main" val="0"/>
              </a:ext>
            </a:extLst>
          </a:blip>
          <a:srcRect t="6104" b="1526"/>
          <a:stretch/>
        </p:blipFill>
        <p:spPr>
          <a:xfrm>
            <a:off x="2667000" y="261650"/>
            <a:ext cx="6858000" cy="6334700"/>
          </a:xfrm>
          <a:prstGeom prst="rect">
            <a:avLst/>
          </a:prstGeom>
        </p:spPr>
      </p:pic>
    </p:spTree>
    <p:custDataLst>
      <p:tags r:id="rId1"/>
    </p:custDataLst>
    <p:extLst>
      <p:ext uri="{BB962C8B-B14F-4D97-AF65-F5344CB8AC3E}">
        <p14:creationId xmlns:p14="http://schemas.microsoft.com/office/powerpoint/2010/main" val="2454816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3">
            <a:extLst>
              <a:ext uri="{FF2B5EF4-FFF2-40B4-BE49-F238E27FC236}">
                <a16:creationId xmlns:a16="http://schemas.microsoft.com/office/drawing/2014/main" id="{597BB3C4-A25A-4E4F-BE28-871986059840}"/>
              </a:ext>
            </a:extLst>
          </p:cNvPr>
          <p:cNvSpPr txBox="1">
            <a:spLocks/>
          </p:cNvSpPr>
          <p:nvPr/>
        </p:nvSpPr>
        <p:spPr>
          <a:xfrm>
            <a:off x="3866623" y="2438840"/>
            <a:ext cx="7664335"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a:ln>
                  <a:noFill/>
                </a:ln>
                <a:solidFill>
                  <a:srgbClr val="005DAA"/>
                </a:solidFill>
                <a:effectLst/>
                <a:uLnTx/>
                <a:uFillTx/>
                <a:latin typeface="Calibri Light" panose="020F0302020204030204"/>
                <a:ea typeface="+mn-ea"/>
                <a:cs typeface="Arial" panose="020B0604020202020204" pitchFamily="34" charset="0"/>
              </a:rPr>
              <a:t>Create a Membership Pipeline</a:t>
            </a:r>
          </a:p>
        </p:txBody>
      </p:sp>
      <p:pic>
        <p:nvPicPr>
          <p:cNvPr id="5" name="Picture 4" descr="Logo&#10;&#10;Description automatically generated with medium confidence">
            <a:extLst>
              <a:ext uri="{FF2B5EF4-FFF2-40B4-BE49-F238E27FC236}">
                <a16:creationId xmlns:a16="http://schemas.microsoft.com/office/drawing/2014/main" id="{C1E4B15A-F182-DC9E-53FE-1D9358502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7530"/>
            <a:ext cx="6059451" cy="1648170"/>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868F20C1-884A-1091-587E-60E90F316B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454" y="102359"/>
            <a:ext cx="6858000" cy="6858000"/>
          </a:xfrm>
          <a:prstGeom prst="rect">
            <a:avLst/>
          </a:prstGeom>
        </p:spPr>
      </p:pic>
    </p:spTree>
    <p:custDataLst>
      <p:tags r:id="rId1"/>
    </p:custDataLst>
    <p:extLst>
      <p:ext uri="{BB962C8B-B14F-4D97-AF65-F5344CB8AC3E}">
        <p14:creationId xmlns:p14="http://schemas.microsoft.com/office/powerpoint/2010/main" val="2530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collage of people&#10;&#10;Description automatically generated with medium confidence">
            <a:extLst>
              <a:ext uri="{FF2B5EF4-FFF2-40B4-BE49-F238E27FC236}">
                <a16:creationId xmlns:a16="http://schemas.microsoft.com/office/drawing/2014/main" id="{025FDE4E-5924-908F-D43A-6B433FC38ACE}"/>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17066" r="32934"/>
          <a:stretch/>
        </p:blipFill>
        <p:spPr>
          <a:xfrm>
            <a:off x="0" y="0"/>
            <a:ext cx="6096001" cy="6858000"/>
          </a:xfrm>
        </p:spPr>
      </p:pic>
      <p:sp>
        <p:nvSpPr>
          <p:cNvPr id="3" name="Text Placeholder 2">
            <a:extLst>
              <a:ext uri="{FF2B5EF4-FFF2-40B4-BE49-F238E27FC236}">
                <a16:creationId xmlns:a16="http://schemas.microsoft.com/office/drawing/2014/main" id="{3DA6CD09-CD26-D047-974D-11A04D762DAB}"/>
              </a:ext>
            </a:extLst>
          </p:cNvPr>
          <p:cNvSpPr>
            <a:spLocks noGrp="1"/>
          </p:cNvSpPr>
          <p:nvPr>
            <p:ph type="body" sz="quarter" idx="16"/>
          </p:nvPr>
        </p:nvSpPr>
        <p:spPr>
          <a:solidFill>
            <a:srgbClr val="48595D"/>
          </a:solidFill>
        </p:spPr>
        <p:txBody>
          <a:bodyPr/>
          <a:lstStyle/>
          <a:p>
            <a:endParaRPr lang="en-US"/>
          </a:p>
        </p:txBody>
      </p:sp>
      <p:sp>
        <p:nvSpPr>
          <p:cNvPr id="4" name="Text Placeholder 3">
            <a:extLst>
              <a:ext uri="{FF2B5EF4-FFF2-40B4-BE49-F238E27FC236}">
                <a16:creationId xmlns:a16="http://schemas.microsoft.com/office/drawing/2014/main" id="{34B8249F-FCC6-9F43-B1FB-6B693FBA744E}"/>
              </a:ext>
            </a:extLst>
          </p:cNvPr>
          <p:cNvSpPr>
            <a:spLocks noGrp="1"/>
          </p:cNvSpPr>
          <p:nvPr>
            <p:ph type="body" sz="quarter" idx="14"/>
          </p:nvPr>
        </p:nvSpPr>
        <p:spPr>
          <a:xfrm>
            <a:off x="6229837" y="1080948"/>
            <a:ext cx="5628334" cy="1135062"/>
          </a:xfrm>
        </p:spPr>
        <p:txBody>
          <a:bodyPr/>
          <a:lstStyle/>
          <a:p>
            <a:r>
              <a:rPr lang="en-US" sz="4000"/>
              <a:t>Who Do you know?</a:t>
            </a:r>
          </a:p>
        </p:txBody>
      </p:sp>
      <p:grpSp>
        <p:nvGrpSpPr>
          <p:cNvPr id="14" name="Group 13">
            <a:extLst>
              <a:ext uri="{FF2B5EF4-FFF2-40B4-BE49-F238E27FC236}">
                <a16:creationId xmlns:a16="http://schemas.microsoft.com/office/drawing/2014/main" id="{E028AB82-EF8A-C7DF-04F6-60FB0D3C326C}"/>
              </a:ext>
            </a:extLst>
          </p:cNvPr>
          <p:cNvGrpSpPr/>
          <p:nvPr/>
        </p:nvGrpSpPr>
        <p:grpSpPr>
          <a:xfrm>
            <a:off x="6229837" y="2356900"/>
            <a:ext cx="5884568" cy="1975764"/>
            <a:chOff x="6229837" y="3329354"/>
            <a:chExt cx="5884568" cy="1975764"/>
          </a:xfrm>
        </p:grpSpPr>
        <p:sp>
          <p:nvSpPr>
            <p:cNvPr id="15" name="Arrow: Right 14">
              <a:extLst>
                <a:ext uri="{FF2B5EF4-FFF2-40B4-BE49-F238E27FC236}">
                  <a16:creationId xmlns:a16="http://schemas.microsoft.com/office/drawing/2014/main" id="{F0D319D6-50BA-A72A-3DED-BD48CCD18C9C}"/>
                </a:ext>
              </a:extLst>
            </p:cNvPr>
            <p:cNvSpPr/>
            <p:nvPr/>
          </p:nvSpPr>
          <p:spPr>
            <a:xfrm>
              <a:off x="7020658" y="3329354"/>
              <a:ext cx="5093747" cy="1975764"/>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9BABBEDF-007A-8304-7FFD-DE941DF85260}"/>
                </a:ext>
              </a:extLst>
            </p:cNvPr>
            <p:cNvSpPr/>
            <p:nvPr/>
          </p:nvSpPr>
          <p:spPr>
            <a:xfrm>
              <a:off x="6229837" y="3922083"/>
              <a:ext cx="1595683" cy="790305"/>
            </a:xfrm>
            <a:custGeom>
              <a:avLst/>
              <a:gdLst>
                <a:gd name="connsiteX0" fmla="*/ 0 w 1595683"/>
                <a:gd name="connsiteY0" fmla="*/ 131720 h 790305"/>
                <a:gd name="connsiteX1" fmla="*/ 131720 w 1595683"/>
                <a:gd name="connsiteY1" fmla="*/ 0 h 790305"/>
                <a:gd name="connsiteX2" fmla="*/ 1463963 w 1595683"/>
                <a:gd name="connsiteY2" fmla="*/ 0 h 790305"/>
                <a:gd name="connsiteX3" fmla="*/ 1595683 w 1595683"/>
                <a:gd name="connsiteY3" fmla="*/ 131720 h 790305"/>
                <a:gd name="connsiteX4" fmla="*/ 1595683 w 1595683"/>
                <a:gd name="connsiteY4" fmla="*/ 658585 h 790305"/>
                <a:gd name="connsiteX5" fmla="*/ 1463963 w 1595683"/>
                <a:gd name="connsiteY5" fmla="*/ 790305 h 790305"/>
                <a:gd name="connsiteX6" fmla="*/ 131720 w 1595683"/>
                <a:gd name="connsiteY6" fmla="*/ 790305 h 790305"/>
                <a:gd name="connsiteX7" fmla="*/ 0 w 1595683"/>
                <a:gd name="connsiteY7" fmla="*/ 658585 h 790305"/>
                <a:gd name="connsiteX8" fmla="*/ 0 w 1595683"/>
                <a:gd name="connsiteY8" fmla="*/ 131720 h 79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683" h="790305">
                  <a:moveTo>
                    <a:pt x="0" y="131720"/>
                  </a:moveTo>
                  <a:cubicBezTo>
                    <a:pt x="0" y="58973"/>
                    <a:pt x="58973" y="0"/>
                    <a:pt x="131720" y="0"/>
                  </a:cubicBezTo>
                  <a:lnTo>
                    <a:pt x="1463963" y="0"/>
                  </a:lnTo>
                  <a:cubicBezTo>
                    <a:pt x="1536710" y="0"/>
                    <a:pt x="1595683" y="58973"/>
                    <a:pt x="1595683" y="131720"/>
                  </a:cubicBezTo>
                  <a:lnTo>
                    <a:pt x="1595683" y="658585"/>
                  </a:lnTo>
                  <a:cubicBezTo>
                    <a:pt x="1595683" y="731332"/>
                    <a:pt x="1536710" y="790305"/>
                    <a:pt x="1463963" y="790305"/>
                  </a:cubicBezTo>
                  <a:lnTo>
                    <a:pt x="131720" y="790305"/>
                  </a:lnTo>
                  <a:cubicBezTo>
                    <a:pt x="58973" y="790305"/>
                    <a:pt x="0" y="731332"/>
                    <a:pt x="0" y="658585"/>
                  </a:cubicBezTo>
                  <a:lnTo>
                    <a:pt x="0" y="131720"/>
                  </a:lnTo>
                  <a:close/>
                </a:path>
              </a:pathLst>
            </a:custGeom>
            <a:solidFill>
              <a:srgbClr val="00999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880" tIns="152880" rIns="152880" bIns="15288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Identify</a:t>
              </a:r>
            </a:p>
          </p:txBody>
        </p:sp>
        <p:sp>
          <p:nvSpPr>
            <p:cNvPr id="17" name="Freeform: Shape 16">
              <a:extLst>
                <a:ext uri="{FF2B5EF4-FFF2-40B4-BE49-F238E27FC236}">
                  <a16:creationId xmlns:a16="http://schemas.microsoft.com/office/drawing/2014/main" id="{9B503E18-BAFE-F153-DEA1-FC64CC5DA9A2}"/>
                </a:ext>
              </a:extLst>
            </p:cNvPr>
            <p:cNvSpPr/>
            <p:nvPr/>
          </p:nvSpPr>
          <p:spPr>
            <a:xfrm>
              <a:off x="7987283" y="3922083"/>
              <a:ext cx="1440052" cy="790305"/>
            </a:xfrm>
            <a:custGeom>
              <a:avLst/>
              <a:gdLst>
                <a:gd name="connsiteX0" fmla="*/ 0 w 2020278"/>
                <a:gd name="connsiteY0" fmla="*/ 131720 h 790305"/>
                <a:gd name="connsiteX1" fmla="*/ 131720 w 2020278"/>
                <a:gd name="connsiteY1" fmla="*/ 0 h 790305"/>
                <a:gd name="connsiteX2" fmla="*/ 1888558 w 2020278"/>
                <a:gd name="connsiteY2" fmla="*/ 0 h 790305"/>
                <a:gd name="connsiteX3" fmla="*/ 2020278 w 2020278"/>
                <a:gd name="connsiteY3" fmla="*/ 131720 h 790305"/>
                <a:gd name="connsiteX4" fmla="*/ 2020278 w 2020278"/>
                <a:gd name="connsiteY4" fmla="*/ 658585 h 790305"/>
                <a:gd name="connsiteX5" fmla="*/ 1888558 w 2020278"/>
                <a:gd name="connsiteY5" fmla="*/ 790305 h 790305"/>
                <a:gd name="connsiteX6" fmla="*/ 131720 w 2020278"/>
                <a:gd name="connsiteY6" fmla="*/ 790305 h 790305"/>
                <a:gd name="connsiteX7" fmla="*/ 0 w 2020278"/>
                <a:gd name="connsiteY7" fmla="*/ 658585 h 790305"/>
                <a:gd name="connsiteX8" fmla="*/ 0 w 2020278"/>
                <a:gd name="connsiteY8" fmla="*/ 131720 h 79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278" h="790305">
                  <a:moveTo>
                    <a:pt x="0" y="131720"/>
                  </a:moveTo>
                  <a:cubicBezTo>
                    <a:pt x="0" y="58973"/>
                    <a:pt x="58973" y="0"/>
                    <a:pt x="131720" y="0"/>
                  </a:cubicBezTo>
                  <a:lnTo>
                    <a:pt x="1888558" y="0"/>
                  </a:lnTo>
                  <a:cubicBezTo>
                    <a:pt x="1961305" y="0"/>
                    <a:pt x="2020278" y="58973"/>
                    <a:pt x="2020278" y="131720"/>
                  </a:cubicBezTo>
                  <a:lnTo>
                    <a:pt x="2020278" y="658585"/>
                  </a:lnTo>
                  <a:cubicBezTo>
                    <a:pt x="2020278" y="731332"/>
                    <a:pt x="1961305" y="790305"/>
                    <a:pt x="1888558" y="790305"/>
                  </a:cubicBezTo>
                  <a:lnTo>
                    <a:pt x="131720" y="790305"/>
                  </a:lnTo>
                  <a:cubicBezTo>
                    <a:pt x="58973" y="790305"/>
                    <a:pt x="0" y="731332"/>
                    <a:pt x="0" y="658585"/>
                  </a:cubicBezTo>
                  <a:lnTo>
                    <a:pt x="0" y="131720"/>
                  </a:lnTo>
                  <a:close/>
                </a:path>
              </a:pathLst>
            </a:custGeom>
            <a:solidFill>
              <a:srgbClr val="00999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880" tIns="152880" rIns="152880" bIns="15288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Ask</a:t>
              </a:r>
            </a:p>
          </p:txBody>
        </p:sp>
        <p:sp>
          <p:nvSpPr>
            <p:cNvPr id="18" name="Freeform: Shape 17">
              <a:extLst>
                <a:ext uri="{FF2B5EF4-FFF2-40B4-BE49-F238E27FC236}">
                  <a16:creationId xmlns:a16="http://schemas.microsoft.com/office/drawing/2014/main" id="{9E72B88F-CB50-6A46-97CF-9BB91F290922}"/>
                </a:ext>
              </a:extLst>
            </p:cNvPr>
            <p:cNvSpPr/>
            <p:nvPr/>
          </p:nvSpPr>
          <p:spPr>
            <a:xfrm>
              <a:off x="9684914" y="3922083"/>
              <a:ext cx="2120282" cy="790305"/>
            </a:xfrm>
            <a:custGeom>
              <a:avLst/>
              <a:gdLst>
                <a:gd name="connsiteX0" fmla="*/ 0 w 1595683"/>
                <a:gd name="connsiteY0" fmla="*/ 131720 h 790305"/>
                <a:gd name="connsiteX1" fmla="*/ 131720 w 1595683"/>
                <a:gd name="connsiteY1" fmla="*/ 0 h 790305"/>
                <a:gd name="connsiteX2" fmla="*/ 1463963 w 1595683"/>
                <a:gd name="connsiteY2" fmla="*/ 0 h 790305"/>
                <a:gd name="connsiteX3" fmla="*/ 1595683 w 1595683"/>
                <a:gd name="connsiteY3" fmla="*/ 131720 h 790305"/>
                <a:gd name="connsiteX4" fmla="*/ 1595683 w 1595683"/>
                <a:gd name="connsiteY4" fmla="*/ 658585 h 790305"/>
                <a:gd name="connsiteX5" fmla="*/ 1463963 w 1595683"/>
                <a:gd name="connsiteY5" fmla="*/ 790305 h 790305"/>
                <a:gd name="connsiteX6" fmla="*/ 131720 w 1595683"/>
                <a:gd name="connsiteY6" fmla="*/ 790305 h 790305"/>
                <a:gd name="connsiteX7" fmla="*/ 0 w 1595683"/>
                <a:gd name="connsiteY7" fmla="*/ 658585 h 790305"/>
                <a:gd name="connsiteX8" fmla="*/ 0 w 1595683"/>
                <a:gd name="connsiteY8" fmla="*/ 131720 h 79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683" h="790305">
                  <a:moveTo>
                    <a:pt x="0" y="131720"/>
                  </a:moveTo>
                  <a:cubicBezTo>
                    <a:pt x="0" y="58973"/>
                    <a:pt x="58973" y="0"/>
                    <a:pt x="131720" y="0"/>
                  </a:cubicBezTo>
                  <a:lnTo>
                    <a:pt x="1463963" y="0"/>
                  </a:lnTo>
                  <a:cubicBezTo>
                    <a:pt x="1536710" y="0"/>
                    <a:pt x="1595683" y="58973"/>
                    <a:pt x="1595683" y="131720"/>
                  </a:cubicBezTo>
                  <a:lnTo>
                    <a:pt x="1595683" y="658585"/>
                  </a:lnTo>
                  <a:cubicBezTo>
                    <a:pt x="1595683" y="731332"/>
                    <a:pt x="1536710" y="790305"/>
                    <a:pt x="1463963" y="790305"/>
                  </a:cubicBezTo>
                  <a:lnTo>
                    <a:pt x="131720" y="790305"/>
                  </a:lnTo>
                  <a:cubicBezTo>
                    <a:pt x="58973" y="790305"/>
                    <a:pt x="0" y="731332"/>
                    <a:pt x="0" y="658585"/>
                  </a:cubicBezTo>
                  <a:lnTo>
                    <a:pt x="0" y="131720"/>
                  </a:lnTo>
                  <a:close/>
                </a:path>
              </a:pathLst>
            </a:custGeom>
            <a:solidFill>
              <a:srgbClr val="00999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880" tIns="152880" rIns="152880" bIns="15288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Follow-Up</a:t>
              </a:r>
            </a:p>
          </p:txBody>
        </p:sp>
      </p:grpSp>
      <p:sp>
        <p:nvSpPr>
          <p:cNvPr id="6" name="Slide Number Placeholder 5">
            <a:extLst>
              <a:ext uri="{FF2B5EF4-FFF2-40B4-BE49-F238E27FC236}">
                <a16:creationId xmlns:a16="http://schemas.microsoft.com/office/drawing/2014/main" id="{80DB3D41-48FF-074E-BE1D-376D892E3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collage of people&#10;&#10;Description automatically generated with medium confidence">
            <a:extLst>
              <a:ext uri="{FF2B5EF4-FFF2-40B4-BE49-F238E27FC236}">
                <a16:creationId xmlns:a16="http://schemas.microsoft.com/office/drawing/2014/main" id="{32E94D26-CF01-E27F-A38C-F8381CDA612F}"/>
              </a:ext>
            </a:extLst>
          </p:cNvPr>
          <p:cNvPicPr>
            <a:picLocks noChangeAspect="1"/>
          </p:cNvPicPr>
          <p:nvPr/>
        </p:nvPicPr>
        <p:blipFill rotWithShape="1">
          <a:blip r:embed="rId4">
            <a:extLst>
              <a:ext uri="{28A0092B-C50C-407E-A947-70E740481C1C}">
                <a14:useLocalDpi xmlns:a14="http://schemas.microsoft.com/office/drawing/2010/main" val="0"/>
              </a:ext>
            </a:extLst>
          </a:blip>
          <a:srcRect l="67053" t="-1223" r="16260" b="81978"/>
          <a:stretch/>
        </p:blipFill>
        <p:spPr>
          <a:xfrm rot="21395680">
            <a:off x="-303465" y="-146264"/>
            <a:ext cx="2176214" cy="1515178"/>
          </a:xfrm>
          <a:prstGeom prst="rect">
            <a:avLst/>
          </a:prstGeom>
        </p:spPr>
      </p:pic>
      <p:sp>
        <p:nvSpPr>
          <p:cNvPr id="2" name="TextBox 1">
            <a:extLst>
              <a:ext uri="{FF2B5EF4-FFF2-40B4-BE49-F238E27FC236}">
                <a16:creationId xmlns:a16="http://schemas.microsoft.com/office/drawing/2014/main" id="{0E223833-A378-1343-E93C-11C726C2C3E3}"/>
              </a:ext>
            </a:extLst>
          </p:cNvPr>
          <p:cNvSpPr txBox="1"/>
          <p:nvPr/>
        </p:nvSpPr>
        <p:spPr>
          <a:xfrm>
            <a:off x="6431508" y="5100850"/>
            <a:ext cx="452082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a:ea typeface="+mn-ea"/>
                <a:cs typeface="Arial"/>
              </a:rPr>
              <a:t>Download "How-to"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a:ea typeface="+mn-ea"/>
                <a:cs typeface="Arial"/>
              </a:rPr>
              <a:t>RIZones33-34.org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a:ea typeface="+mn-ea"/>
                <a:cs typeface="Arial"/>
              </a:rPr>
              <a:t>Search:  Know</a:t>
            </a:r>
          </a:p>
        </p:txBody>
      </p:sp>
    </p:spTree>
    <p:custDataLst>
      <p:tags r:id="rId1"/>
    </p:custDataLst>
    <p:extLst>
      <p:ext uri="{BB962C8B-B14F-4D97-AF65-F5344CB8AC3E}">
        <p14:creationId xmlns:p14="http://schemas.microsoft.com/office/powerpoint/2010/main" val="23356451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B0DA37-DA16-FFA6-A36C-57D5CF990343}"/>
              </a:ext>
            </a:extLst>
          </p:cNvPr>
          <p:cNvSpPr/>
          <p:nvPr/>
        </p:nvSpPr>
        <p:spPr>
          <a:xfrm>
            <a:off x="0" y="0"/>
            <a:ext cx="6096000" cy="6858000"/>
          </a:xfrm>
          <a:prstGeom prst="rect">
            <a:avLst/>
          </a:prstGeom>
          <a:solidFill>
            <a:srgbClr val="06B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B6B3F13-CBE8-947A-DA24-1B82AEC846F5}"/>
              </a:ext>
            </a:extLst>
          </p:cNvPr>
          <p:cNvGrpSpPr/>
          <p:nvPr/>
        </p:nvGrpSpPr>
        <p:grpSpPr>
          <a:xfrm>
            <a:off x="5784226" y="219836"/>
            <a:ext cx="6724897" cy="6805951"/>
            <a:chOff x="5784226" y="219836"/>
            <a:chExt cx="6724897" cy="6805951"/>
          </a:xfrm>
        </p:grpSpPr>
        <p:sp>
          <p:nvSpPr>
            <p:cNvPr id="5" name="Oval 4">
              <a:extLst>
                <a:ext uri="{FF2B5EF4-FFF2-40B4-BE49-F238E27FC236}">
                  <a16:creationId xmlns:a16="http://schemas.microsoft.com/office/drawing/2014/main" id="{C77735B7-30C1-3701-5664-BB54A65F0071}"/>
                </a:ext>
              </a:extLst>
            </p:cNvPr>
            <p:cNvSpPr/>
            <p:nvPr/>
          </p:nvSpPr>
          <p:spPr>
            <a:xfrm>
              <a:off x="5914850" y="497584"/>
              <a:ext cx="6486807" cy="2325319"/>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6" name="Arrow: Down 5">
              <a:extLst>
                <a:ext uri="{FF2B5EF4-FFF2-40B4-BE49-F238E27FC236}">
                  <a16:creationId xmlns:a16="http://schemas.microsoft.com/office/drawing/2014/main" id="{8A1E20C0-0499-0BEA-D4FD-BF00981EE223}"/>
                </a:ext>
              </a:extLst>
            </p:cNvPr>
            <p:cNvSpPr/>
            <p:nvPr/>
          </p:nvSpPr>
          <p:spPr>
            <a:xfrm>
              <a:off x="8695986" y="5572968"/>
              <a:ext cx="941567" cy="602602"/>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67BF75C6-F11C-4858-9D34-8C8718A7A634}"/>
                </a:ext>
              </a:extLst>
            </p:cNvPr>
            <p:cNvSpPr/>
            <p:nvPr/>
          </p:nvSpPr>
          <p:spPr>
            <a:xfrm>
              <a:off x="6454161" y="5895907"/>
              <a:ext cx="5269241" cy="1129880"/>
            </a:xfrm>
            <a:custGeom>
              <a:avLst/>
              <a:gdLst>
                <a:gd name="connsiteX0" fmla="*/ 0 w 4519521"/>
                <a:gd name="connsiteY0" fmla="*/ 0 h 1129880"/>
                <a:gd name="connsiteX1" fmla="*/ 4519521 w 4519521"/>
                <a:gd name="connsiteY1" fmla="*/ 0 h 1129880"/>
                <a:gd name="connsiteX2" fmla="*/ 4519521 w 4519521"/>
                <a:gd name="connsiteY2" fmla="*/ 1129880 h 1129880"/>
                <a:gd name="connsiteX3" fmla="*/ 0 w 4519521"/>
                <a:gd name="connsiteY3" fmla="*/ 1129880 h 1129880"/>
                <a:gd name="connsiteX4" fmla="*/ 0 w 4519521"/>
                <a:gd name="connsiteY4" fmla="*/ 0 h 1129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521" h="1129880">
                  <a:moveTo>
                    <a:pt x="0" y="0"/>
                  </a:moveTo>
                  <a:lnTo>
                    <a:pt x="4519521" y="0"/>
                  </a:lnTo>
                  <a:lnTo>
                    <a:pt x="4519521" y="1129880"/>
                  </a:lnTo>
                  <a:lnTo>
                    <a:pt x="0" y="11298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96" tIns="234696" rIns="234696" bIns="234696"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a:ln>
                    <a:noFill/>
                  </a:ln>
                  <a:solidFill>
                    <a:srgbClr val="FF7600"/>
                  </a:solidFill>
                  <a:effectLst/>
                  <a:uLnTx/>
                  <a:uFillTx/>
                  <a:latin typeface="Calibri" panose="020F0502020204030204"/>
                  <a:ea typeface="+mn-ea"/>
                  <a:cs typeface="+mn-cs"/>
                </a:rPr>
                <a:t>Have member invite</a:t>
              </a:r>
            </a:p>
          </p:txBody>
        </p:sp>
        <p:sp>
          <p:nvSpPr>
            <p:cNvPr id="10" name="Freeform: Shape 9">
              <a:extLst>
                <a:ext uri="{FF2B5EF4-FFF2-40B4-BE49-F238E27FC236}">
                  <a16:creationId xmlns:a16="http://schemas.microsoft.com/office/drawing/2014/main" id="{EFCC9EE9-E24C-918F-4D8E-F2BAE7CA20D5}"/>
                </a:ext>
              </a:extLst>
            </p:cNvPr>
            <p:cNvSpPr/>
            <p:nvPr/>
          </p:nvSpPr>
          <p:spPr>
            <a:xfrm>
              <a:off x="6438666" y="889956"/>
              <a:ext cx="2636683" cy="2539044"/>
            </a:xfrm>
            <a:custGeom>
              <a:avLst/>
              <a:gdLst>
                <a:gd name="connsiteX0" fmla="*/ 0 w 2636683"/>
                <a:gd name="connsiteY0" fmla="*/ 1269522 h 2539044"/>
                <a:gd name="connsiteX1" fmla="*/ 1318342 w 2636683"/>
                <a:gd name="connsiteY1" fmla="*/ 0 h 2539044"/>
                <a:gd name="connsiteX2" fmla="*/ 2636684 w 2636683"/>
                <a:gd name="connsiteY2" fmla="*/ 1269522 h 2539044"/>
                <a:gd name="connsiteX3" fmla="*/ 1318342 w 2636683"/>
                <a:gd name="connsiteY3" fmla="*/ 2539044 h 2539044"/>
                <a:gd name="connsiteX4" fmla="*/ 0 w 2636683"/>
                <a:gd name="connsiteY4" fmla="*/ 1269522 h 2539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683" h="2539044">
                  <a:moveTo>
                    <a:pt x="0" y="1269522"/>
                  </a:moveTo>
                  <a:cubicBezTo>
                    <a:pt x="0" y="568384"/>
                    <a:pt x="590242" y="0"/>
                    <a:pt x="1318342" y="0"/>
                  </a:cubicBezTo>
                  <a:cubicBezTo>
                    <a:pt x="2046442" y="0"/>
                    <a:pt x="2636684" y="568384"/>
                    <a:pt x="2636684" y="1269522"/>
                  </a:cubicBezTo>
                  <a:cubicBezTo>
                    <a:pt x="2636684" y="1970660"/>
                    <a:pt x="2046442" y="2539044"/>
                    <a:pt x="1318342" y="2539044"/>
                  </a:cubicBezTo>
                  <a:cubicBezTo>
                    <a:pt x="590242" y="2539044"/>
                    <a:pt x="0" y="1970660"/>
                    <a:pt x="0" y="1269522"/>
                  </a:cubicBezTo>
                  <a:close/>
                </a:path>
              </a:pathLst>
            </a:custGeom>
            <a:solidFill>
              <a:srgbClr val="8721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24233" tIns="409934" rIns="424233" bIns="409934"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Find which ought to be in Rotary</a:t>
              </a:r>
            </a:p>
          </p:txBody>
        </p:sp>
        <p:sp>
          <p:nvSpPr>
            <p:cNvPr id="11" name="Freeform: Shape 10">
              <a:extLst>
                <a:ext uri="{FF2B5EF4-FFF2-40B4-BE49-F238E27FC236}">
                  <a16:creationId xmlns:a16="http://schemas.microsoft.com/office/drawing/2014/main" id="{4935B5C2-9E12-422C-3DC4-C2C5F16A52B8}"/>
                </a:ext>
              </a:extLst>
            </p:cNvPr>
            <p:cNvSpPr/>
            <p:nvPr/>
          </p:nvSpPr>
          <p:spPr>
            <a:xfrm>
              <a:off x="8945696" y="219836"/>
              <a:ext cx="2777706" cy="2631717"/>
            </a:xfrm>
            <a:custGeom>
              <a:avLst/>
              <a:gdLst>
                <a:gd name="connsiteX0" fmla="*/ 0 w 2805758"/>
                <a:gd name="connsiteY0" fmla="*/ 1338383 h 2676765"/>
                <a:gd name="connsiteX1" fmla="*/ 1402879 w 2805758"/>
                <a:gd name="connsiteY1" fmla="*/ 0 h 2676765"/>
                <a:gd name="connsiteX2" fmla="*/ 2805758 w 2805758"/>
                <a:gd name="connsiteY2" fmla="*/ 1338383 h 2676765"/>
                <a:gd name="connsiteX3" fmla="*/ 1402879 w 2805758"/>
                <a:gd name="connsiteY3" fmla="*/ 2676766 h 2676765"/>
                <a:gd name="connsiteX4" fmla="*/ 0 w 2805758"/>
                <a:gd name="connsiteY4" fmla="*/ 1338383 h 267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758" h="2676765">
                  <a:moveTo>
                    <a:pt x="0" y="1338383"/>
                  </a:moveTo>
                  <a:cubicBezTo>
                    <a:pt x="0" y="599214"/>
                    <a:pt x="628090" y="0"/>
                    <a:pt x="1402879" y="0"/>
                  </a:cubicBezTo>
                  <a:cubicBezTo>
                    <a:pt x="2177668" y="0"/>
                    <a:pt x="2805758" y="599214"/>
                    <a:pt x="2805758" y="1338383"/>
                  </a:cubicBezTo>
                  <a:cubicBezTo>
                    <a:pt x="2805758" y="2077552"/>
                    <a:pt x="2177668" y="2676766"/>
                    <a:pt x="1402879" y="2676766"/>
                  </a:cubicBezTo>
                  <a:cubicBezTo>
                    <a:pt x="628090" y="2676766"/>
                    <a:pt x="0" y="2077552"/>
                    <a:pt x="0" y="1338383"/>
                  </a:cubicBezTo>
                  <a:close/>
                </a:path>
              </a:pathLst>
            </a:custGeom>
            <a:solidFill>
              <a:srgbClr val="8721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8994" tIns="430103" rIns="448994" bIns="430103"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Who are you missing?</a:t>
              </a:r>
            </a:p>
          </p:txBody>
        </p:sp>
        <p:sp>
          <p:nvSpPr>
            <p:cNvPr id="9" name="Freeform: Shape 8">
              <a:extLst>
                <a:ext uri="{FF2B5EF4-FFF2-40B4-BE49-F238E27FC236}">
                  <a16:creationId xmlns:a16="http://schemas.microsoft.com/office/drawing/2014/main" id="{B3F08213-8D71-F32F-6A4B-3AD31C72BB97}"/>
                </a:ext>
              </a:extLst>
            </p:cNvPr>
            <p:cNvSpPr/>
            <p:nvPr/>
          </p:nvSpPr>
          <p:spPr>
            <a:xfrm>
              <a:off x="7982228" y="2782843"/>
              <a:ext cx="2590143" cy="2569195"/>
            </a:xfrm>
            <a:custGeom>
              <a:avLst/>
              <a:gdLst>
                <a:gd name="connsiteX0" fmla="*/ 0 w 2590143"/>
                <a:gd name="connsiteY0" fmla="*/ 1284598 h 2569195"/>
                <a:gd name="connsiteX1" fmla="*/ 1295072 w 2590143"/>
                <a:gd name="connsiteY1" fmla="*/ 0 h 2569195"/>
                <a:gd name="connsiteX2" fmla="*/ 2590144 w 2590143"/>
                <a:gd name="connsiteY2" fmla="*/ 1284598 h 2569195"/>
                <a:gd name="connsiteX3" fmla="*/ 1295072 w 2590143"/>
                <a:gd name="connsiteY3" fmla="*/ 2569196 h 2569195"/>
                <a:gd name="connsiteX4" fmla="*/ 0 w 2590143"/>
                <a:gd name="connsiteY4" fmla="*/ 1284598 h 2569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143" h="2569195">
                  <a:moveTo>
                    <a:pt x="0" y="1284598"/>
                  </a:moveTo>
                  <a:cubicBezTo>
                    <a:pt x="0" y="575134"/>
                    <a:pt x="579823" y="0"/>
                    <a:pt x="1295072" y="0"/>
                  </a:cubicBezTo>
                  <a:cubicBezTo>
                    <a:pt x="2010321" y="0"/>
                    <a:pt x="2590144" y="575134"/>
                    <a:pt x="2590144" y="1284598"/>
                  </a:cubicBezTo>
                  <a:cubicBezTo>
                    <a:pt x="2590144" y="1994062"/>
                    <a:pt x="2010321" y="2569196"/>
                    <a:pt x="1295072" y="2569196"/>
                  </a:cubicBezTo>
                  <a:cubicBezTo>
                    <a:pt x="579823" y="2569196"/>
                    <a:pt x="0" y="1994062"/>
                    <a:pt x="0" y="1284598"/>
                  </a:cubicBezTo>
                  <a:close/>
                </a:path>
              </a:pathLst>
            </a:custGeom>
            <a:solidFill>
              <a:srgbClr val="8721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7418" tIns="414350" rIns="417418" bIns="41435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Ask which members know someone at each </a:t>
              </a:r>
            </a:p>
          </p:txBody>
        </p:sp>
        <p:sp>
          <p:nvSpPr>
            <p:cNvPr id="12" name="Shape 11">
              <a:extLst>
                <a:ext uri="{FF2B5EF4-FFF2-40B4-BE49-F238E27FC236}">
                  <a16:creationId xmlns:a16="http://schemas.microsoft.com/office/drawing/2014/main" id="{A4E06141-F697-D823-548A-D6BBCDF0AEB6}"/>
                </a:ext>
              </a:extLst>
            </p:cNvPr>
            <p:cNvSpPr/>
            <p:nvPr/>
          </p:nvSpPr>
          <p:spPr>
            <a:xfrm>
              <a:off x="5784226" y="245575"/>
              <a:ext cx="6724897" cy="5301654"/>
            </a:xfrm>
            <a:prstGeom prst="funnel">
              <a:avLst/>
            </a:prstGeom>
            <a:ln>
              <a:solidFill>
                <a:srgbClr val="17458F"/>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304800" y="2141538"/>
            <a:ext cx="5715000" cy="1135062"/>
          </a:xfrm>
        </p:spPr>
        <p:txBody>
          <a:bodyPr/>
          <a:lstStyle/>
          <a:p>
            <a:pPr lvl="0"/>
            <a:r>
              <a:rPr lang="en-US"/>
              <a:t>Identify Gaps</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ubtitle 13">
            <a:extLst>
              <a:ext uri="{FF2B5EF4-FFF2-40B4-BE49-F238E27FC236}">
                <a16:creationId xmlns:a16="http://schemas.microsoft.com/office/drawing/2014/main" id="{1C1FB730-2FEA-38F2-286B-933AB8F8B835}"/>
              </a:ext>
            </a:extLst>
          </p:cNvPr>
          <p:cNvSpPr>
            <a:spLocks noGrp="1"/>
          </p:cNvSpPr>
          <p:nvPr>
            <p:ph type="subTitle" idx="1"/>
          </p:nvPr>
        </p:nvSpPr>
        <p:spPr/>
        <p:txBody>
          <a:bodyPr/>
          <a:lstStyle/>
          <a:p>
            <a:endParaRPr lang="en-US"/>
          </a:p>
        </p:txBody>
      </p:sp>
      <p:sp>
        <p:nvSpPr>
          <p:cNvPr id="15" name="TextBox 14">
            <a:extLst>
              <a:ext uri="{FF2B5EF4-FFF2-40B4-BE49-F238E27FC236}">
                <a16:creationId xmlns:a16="http://schemas.microsoft.com/office/drawing/2014/main" id="{5EB76080-6DBB-4064-7D2B-24E4FCDFDCB8}"/>
              </a:ext>
            </a:extLst>
          </p:cNvPr>
          <p:cNvSpPr txBox="1"/>
          <p:nvPr/>
        </p:nvSpPr>
        <p:spPr>
          <a:xfrm>
            <a:off x="185052" y="5075852"/>
            <a:ext cx="452082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a:ea typeface="+mn-ea"/>
                <a:cs typeface="Arial"/>
              </a:rPr>
              <a:t>Download "How-to"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a:ea typeface="+mn-ea"/>
                <a:cs typeface="Arial"/>
              </a:rPr>
              <a:t>RIZones33-34.org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a:ea typeface="+mn-ea"/>
                <a:cs typeface="Arial"/>
              </a:rPr>
              <a:t>Search:  Gap</a:t>
            </a:r>
          </a:p>
        </p:txBody>
      </p:sp>
    </p:spTree>
    <p:custDataLst>
      <p:tags r:id="rId1"/>
    </p:custDataLst>
    <p:extLst>
      <p:ext uri="{BB962C8B-B14F-4D97-AF65-F5344CB8AC3E}">
        <p14:creationId xmlns:p14="http://schemas.microsoft.com/office/powerpoint/2010/main" val="8518433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Franklin Gothic Medium"/>
        <a:ea typeface=""/>
        <a:cs typeface="Arial"/>
      </a:majorFont>
      <a:minorFont>
        <a:latin typeface="Franklin Gothic Boo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4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Franklin Gothic Medium"/>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3605</Words>
  <Application>Microsoft Office PowerPoint</Application>
  <PresentationFormat>Widescreen</PresentationFormat>
  <Paragraphs>264</Paragraphs>
  <Slides>19</Slides>
  <Notes>15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19</vt:i4>
      </vt:variant>
    </vt:vector>
  </HeadingPairs>
  <TitlesOfParts>
    <vt:vector size="31" baseType="lpstr">
      <vt:lpstr>Arial</vt:lpstr>
      <vt:lpstr>Arial-BoldMT</vt:lpstr>
      <vt:lpstr>Calibri</vt:lpstr>
      <vt:lpstr>Calibri Light</vt:lpstr>
      <vt:lpstr>Franklin Gothic Book</vt:lpstr>
      <vt:lpstr>Franklin Gothic Medium</vt:lpstr>
      <vt:lpstr>Symbol</vt:lpstr>
      <vt:lpstr>Wingdings</vt:lpstr>
      <vt:lpstr>1_Office Theme</vt:lpstr>
      <vt:lpstr>2_Office Theme</vt:lpstr>
      <vt:lpstr>3_Office Theme</vt:lpstr>
      <vt:lpstr>4_Office Theme</vt:lpstr>
      <vt:lpstr>PowerPoint Presentation</vt:lpstr>
      <vt:lpstr>Why am I a Rotarian?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Recap</vt:lpstr>
      <vt:lpstr>A Successful Outcome--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Hugh Dawkins</dc:creator>
  <cp:lastModifiedBy>Hugh Dawkins</cp:lastModifiedBy>
  <cp:revision>1</cp:revision>
  <dcterms:created xsi:type="dcterms:W3CDTF">2023-02-05T23:39:39Z</dcterms:created>
  <dcterms:modified xsi:type="dcterms:W3CDTF">2023-02-05T23:40:21Z</dcterms:modified>
</cp:coreProperties>
</file>